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1"/>
  </p:notesMasterIdLst>
  <p:sldIdLst>
    <p:sldId id="256" r:id="rId5"/>
    <p:sldId id="320" r:id="rId6"/>
    <p:sldId id="379" r:id="rId7"/>
    <p:sldId id="380" r:id="rId8"/>
    <p:sldId id="386" r:id="rId9"/>
    <p:sldId id="382" r:id="rId10"/>
    <p:sldId id="383" r:id="rId11"/>
    <p:sldId id="399" r:id="rId12"/>
    <p:sldId id="389" r:id="rId13"/>
    <p:sldId id="397" r:id="rId14"/>
    <p:sldId id="435" r:id="rId15"/>
    <p:sldId id="398" r:id="rId16"/>
    <p:sldId id="401" r:id="rId17"/>
    <p:sldId id="400" r:id="rId18"/>
    <p:sldId id="405" r:id="rId19"/>
    <p:sldId id="406" r:id="rId20"/>
    <p:sldId id="410" r:id="rId21"/>
    <p:sldId id="407" r:id="rId22"/>
    <p:sldId id="408" r:id="rId23"/>
    <p:sldId id="411" r:id="rId24"/>
    <p:sldId id="402" r:id="rId25"/>
    <p:sldId id="403" r:id="rId26"/>
    <p:sldId id="404" r:id="rId27"/>
    <p:sldId id="409" r:id="rId28"/>
    <p:sldId id="421" r:id="rId29"/>
    <p:sldId id="412" r:id="rId30"/>
    <p:sldId id="413" r:id="rId31"/>
    <p:sldId id="414" r:id="rId32"/>
    <p:sldId id="415" r:id="rId33"/>
    <p:sldId id="417" r:id="rId34"/>
    <p:sldId id="420" r:id="rId35"/>
    <p:sldId id="425" r:id="rId36"/>
    <p:sldId id="426" r:id="rId37"/>
    <p:sldId id="427" r:id="rId38"/>
    <p:sldId id="367" r:id="rId39"/>
    <p:sldId id="429" r:id="rId40"/>
    <p:sldId id="433" r:id="rId41"/>
    <p:sldId id="434" r:id="rId42"/>
    <p:sldId id="428" r:id="rId43"/>
    <p:sldId id="430" r:id="rId44"/>
    <p:sldId id="431" r:id="rId45"/>
    <p:sldId id="432" r:id="rId46"/>
    <p:sldId id="422" r:id="rId47"/>
    <p:sldId id="423" r:id="rId48"/>
    <p:sldId id="424" r:id="rId49"/>
    <p:sldId id="31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A4F3"/>
    <a:srgbClr val="7889ED"/>
    <a:srgbClr val="E3EFF9"/>
    <a:srgbClr val="22C6CE"/>
    <a:srgbClr val="9AA6F1"/>
    <a:srgbClr val="E30613"/>
    <a:srgbClr val="FFFFFF"/>
    <a:srgbClr val="576BE3"/>
    <a:srgbClr val="9E71AC"/>
    <a:srgbClr val="8446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33" autoAdjust="0"/>
    <p:restoredTop sz="86418"/>
  </p:normalViewPr>
  <p:slideViewPr>
    <p:cSldViewPr snapToGrid="0">
      <p:cViewPr varScale="1">
        <p:scale>
          <a:sx n="54" d="100"/>
          <a:sy n="54" d="100"/>
        </p:scale>
        <p:origin x="82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pPr/>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pPr/>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3E675E-B2DC-5A4F-8404-003BB8384781}" type="slidenum">
              <a:rPr lang="en-US" smtClean="0"/>
              <a:pPr/>
              <a:t>1</a:t>
            </a:fld>
            <a:endParaRPr lang="en-US"/>
          </a:p>
        </p:txBody>
      </p:sp>
    </p:spTree>
    <p:extLst>
      <p:ext uri="{BB962C8B-B14F-4D97-AF65-F5344CB8AC3E}">
        <p14:creationId xmlns:p14="http://schemas.microsoft.com/office/powerpoint/2010/main" val="256505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19</a:t>
            </a:fld>
            <a:endParaRPr lang="en-US"/>
          </a:p>
        </p:txBody>
      </p:sp>
    </p:spTree>
    <p:extLst>
      <p:ext uri="{BB962C8B-B14F-4D97-AF65-F5344CB8AC3E}">
        <p14:creationId xmlns:p14="http://schemas.microsoft.com/office/powerpoint/2010/main" val="10196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20</a:t>
            </a:fld>
            <a:endParaRPr lang="en-US"/>
          </a:p>
        </p:txBody>
      </p:sp>
    </p:spTree>
    <p:extLst>
      <p:ext uri="{BB962C8B-B14F-4D97-AF65-F5344CB8AC3E}">
        <p14:creationId xmlns:p14="http://schemas.microsoft.com/office/powerpoint/2010/main" val="3473733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22</a:t>
            </a:fld>
            <a:endParaRPr lang="en-US"/>
          </a:p>
        </p:txBody>
      </p:sp>
    </p:spTree>
    <p:extLst>
      <p:ext uri="{BB962C8B-B14F-4D97-AF65-F5344CB8AC3E}">
        <p14:creationId xmlns:p14="http://schemas.microsoft.com/office/powerpoint/2010/main" val="2650574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23</a:t>
            </a:fld>
            <a:endParaRPr lang="en-US"/>
          </a:p>
        </p:txBody>
      </p:sp>
    </p:spTree>
    <p:extLst>
      <p:ext uri="{BB962C8B-B14F-4D97-AF65-F5344CB8AC3E}">
        <p14:creationId xmlns:p14="http://schemas.microsoft.com/office/powerpoint/2010/main" val="2844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24</a:t>
            </a:fld>
            <a:endParaRPr lang="en-US"/>
          </a:p>
        </p:txBody>
      </p:sp>
    </p:spTree>
    <p:extLst>
      <p:ext uri="{BB962C8B-B14F-4D97-AF65-F5344CB8AC3E}">
        <p14:creationId xmlns:p14="http://schemas.microsoft.com/office/powerpoint/2010/main" val="1679671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25</a:t>
            </a:fld>
            <a:endParaRPr lang="en-US"/>
          </a:p>
        </p:txBody>
      </p:sp>
    </p:spTree>
    <p:extLst>
      <p:ext uri="{BB962C8B-B14F-4D97-AF65-F5344CB8AC3E}">
        <p14:creationId xmlns:p14="http://schemas.microsoft.com/office/powerpoint/2010/main" val="3839793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27</a:t>
            </a:fld>
            <a:endParaRPr lang="en-US"/>
          </a:p>
        </p:txBody>
      </p:sp>
    </p:spTree>
    <p:extLst>
      <p:ext uri="{BB962C8B-B14F-4D97-AF65-F5344CB8AC3E}">
        <p14:creationId xmlns:p14="http://schemas.microsoft.com/office/powerpoint/2010/main" val="2367137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28</a:t>
            </a:fld>
            <a:endParaRPr lang="en-US"/>
          </a:p>
        </p:txBody>
      </p:sp>
    </p:spTree>
    <p:extLst>
      <p:ext uri="{BB962C8B-B14F-4D97-AF65-F5344CB8AC3E}">
        <p14:creationId xmlns:p14="http://schemas.microsoft.com/office/powerpoint/2010/main" val="4009878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29</a:t>
            </a:fld>
            <a:endParaRPr lang="en-US"/>
          </a:p>
        </p:txBody>
      </p:sp>
    </p:spTree>
    <p:extLst>
      <p:ext uri="{BB962C8B-B14F-4D97-AF65-F5344CB8AC3E}">
        <p14:creationId xmlns:p14="http://schemas.microsoft.com/office/powerpoint/2010/main" val="3915197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31</a:t>
            </a:fld>
            <a:endParaRPr lang="en-US"/>
          </a:p>
        </p:txBody>
      </p:sp>
    </p:spTree>
    <p:extLst>
      <p:ext uri="{BB962C8B-B14F-4D97-AF65-F5344CB8AC3E}">
        <p14:creationId xmlns:p14="http://schemas.microsoft.com/office/powerpoint/2010/main" val="3226715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6</a:t>
            </a:fld>
            <a:endParaRPr lang="en-US"/>
          </a:p>
        </p:txBody>
      </p:sp>
    </p:spTree>
    <p:extLst>
      <p:ext uri="{BB962C8B-B14F-4D97-AF65-F5344CB8AC3E}">
        <p14:creationId xmlns:p14="http://schemas.microsoft.com/office/powerpoint/2010/main" val="1880205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32</a:t>
            </a:fld>
            <a:endParaRPr lang="en-US"/>
          </a:p>
        </p:txBody>
      </p:sp>
    </p:spTree>
    <p:extLst>
      <p:ext uri="{BB962C8B-B14F-4D97-AF65-F5344CB8AC3E}">
        <p14:creationId xmlns:p14="http://schemas.microsoft.com/office/powerpoint/2010/main" val="3092493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33</a:t>
            </a:fld>
            <a:endParaRPr lang="en-US"/>
          </a:p>
        </p:txBody>
      </p:sp>
    </p:spTree>
    <p:extLst>
      <p:ext uri="{BB962C8B-B14F-4D97-AF65-F5344CB8AC3E}">
        <p14:creationId xmlns:p14="http://schemas.microsoft.com/office/powerpoint/2010/main" val="2504512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34</a:t>
            </a:fld>
            <a:endParaRPr lang="en-US"/>
          </a:p>
        </p:txBody>
      </p:sp>
    </p:spTree>
    <p:extLst>
      <p:ext uri="{BB962C8B-B14F-4D97-AF65-F5344CB8AC3E}">
        <p14:creationId xmlns:p14="http://schemas.microsoft.com/office/powerpoint/2010/main" val="136670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36</a:t>
            </a:fld>
            <a:endParaRPr lang="en-US"/>
          </a:p>
        </p:txBody>
      </p:sp>
    </p:spTree>
    <p:extLst>
      <p:ext uri="{BB962C8B-B14F-4D97-AF65-F5344CB8AC3E}">
        <p14:creationId xmlns:p14="http://schemas.microsoft.com/office/powerpoint/2010/main" val="304282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37</a:t>
            </a:fld>
            <a:endParaRPr lang="en-US"/>
          </a:p>
        </p:txBody>
      </p:sp>
    </p:spTree>
    <p:extLst>
      <p:ext uri="{BB962C8B-B14F-4D97-AF65-F5344CB8AC3E}">
        <p14:creationId xmlns:p14="http://schemas.microsoft.com/office/powerpoint/2010/main" val="2263081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38</a:t>
            </a:fld>
            <a:endParaRPr lang="en-US"/>
          </a:p>
        </p:txBody>
      </p:sp>
    </p:spTree>
    <p:extLst>
      <p:ext uri="{BB962C8B-B14F-4D97-AF65-F5344CB8AC3E}">
        <p14:creationId xmlns:p14="http://schemas.microsoft.com/office/powerpoint/2010/main" val="3728459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39</a:t>
            </a:fld>
            <a:endParaRPr lang="en-US"/>
          </a:p>
        </p:txBody>
      </p:sp>
    </p:spTree>
    <p:extLst>
      <p:ext uri="{BB962C8B-B14F-4D97-AF65-F5344CB8AC3E}">
        <p14:creationId xmlns:p14="http://schemas.microsoft.com/office/powerpoint/2010/main" val="3735013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40</a:t>
            </a:fld>
            <a:endParaRPr lang="en-US"/>
          </a:p>
        </p:txBody>
      </p:sp>
    </p:spTree>
    <p:extLst>
      <p:ext uri="{BB962C8B-B14F-4D97-AF65-F5344CB8AC3E}">
        <p14:creationId xmlns:p14="http://schemas.microsoft.com/office/powerpoint/2010/main" val="593314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41</a:t>
            </a:fld>
            <a:endParaRPr lang="en-US"/>
          </a:p>
        </p:txBody>
      </p:sp>
    </p:spTree>
    <p:extLst>
      <p:ext uri="{BB962C8B-B14F-4D97-AF65-F5344CB8AC3E}">
        <p14:creationId xmlns:p14="http://schemas.microsoft.com/office/powerpoint/2010/main" val="387230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42</a:t>
            </a:fld>
            <a:endParaRPr lang="en-US"/>
          </a:p>
        </p:txBody>
      </p:sp>
    </p:spTree>
    <p:extLst>
      <p:ext uri="{BB962C8B-B14F-4D97-AF65-F5344CB8AC3E}">
        <p14:creationId xmlns:p14="http://schemas.microsoft.com/office/powerpoint/2010/main" val="1655838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8</a:t>
            </a:fld>
            <a:endParaRPr lang="en-US"/>
          </a:p>
        </p:txBody>
      </p:sp>
    </p:spTree>
    <p:extLst>
      <p:ext uri="{BB962C8B-B14F-4D97-AF65-F5344CB8AC3E}">
        <p14:creationId xmlns:p14="http://schemas.microsoft.com/office/powerpoint/2010/main" val="1311236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9</a:t>
            </a:fld>
            <a:endParaRPr lang="en-US"/>
          </a:p>
        </p:txBody>
      </p:sp>
    </p:spTree>
    <p:extLst>
      <p:ext uri="{BB962C8B-B14F-4D97-AF65-F5344CB8AC3E}">
        <p14:creationId xmlns:p14="http://schemas.microsoft.com/office/powerpoint/2010/main" val="85604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10</a:t>
            </a:fld>
            <a:endParaRPr lang="en-US"/>
          </a:p>
        </p:txBody>
      </p:sp>
    </p:spTree>
    <p:extLst>
      <p:ext uri="{BB962C8B-B14F-4D97-AF65-F5344CB8AC3E}">
        <p14:creationId xmlns:p14="http://schemas.microsoft.com/office/powerpoint/2010/main" val="2180682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14</a:t>
            </a:fld>
            <a:endParaRPr lang="en-US"/>
          </a:p>
        </p:txBody>
      </p:sp>
    </p:spTree>
    <p:extLst>
      <p:ext uri="{BB962C8B-B14F-4D97-AF65-F5344CB8AC3E}">
        <p14:creationId xmlns:p14="http://schemas.microsoft.com/office/powerpoint/2010/main" val="21067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16</a:t>
            </a:fld>
            <a:endParaRPr lang="en-US"/>
          </a:p>
        </p:txBody>
      </p:sp>
    </p:spTree>
    <p:extLst>
      <p:ext uri="{BB962C8B-B14F-4D97-AF65-F5344CB8AC3E}">
        <p14:creationId xmlns:p14="http://schemas.microsoft.com/office/powerpoint/2010/main" val="1844929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17</a:t>
            </a:fld>
            <a:endParaRPr lang="en-US"/>
          </a:p>
        </p:txBody>
      </p:sp>
    </p:spTree>
    <p:extLst>
      <p:ext uri="{BB962C8B-B14F-4D97-AF65-F5344CB8AC3E}">
        <p14:creationId xmlns:p14="http://schemas.microsoft.com/office/powerpoint/2010/main" val="4028128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18</a:t>
            </a:fld>
            <a:endParaRPr lang="en-US"/>
          </a:p>
        </p:txBody>
      </p:sp>
    </p:spTree>
    <p:extLst>
      <p:ext uri="{BB962C8B-B14F-4D97-AF65-F5344CB8AC3E}">
        <p14:creationId xmlns:p14="http://schemas.microsoft.com/office/powerpoint/2010/main" val="4091977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red, animal, dark, small&#10;&#10;Description automatically generated">
            <a:extLst>
              <a:ext uri="{FF2B5EF4-FFF2-40B4-BE49-F238E27FC236}">
                <a16:creationId xmlns:a16="http://schemas.microsoft.com/office/drawing/2014/main" id="{16B929F3-C061-7E4D-82FB-C509EF4B26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1613" y="1316434"/>
            <a:ext cx="7457025" cy="5477094"/>
          </a:xfrm>
          <a:prstGeom prst="rect">
            <a:avLst/>
          </a:prstGeom>
        </p:spPr>
      </p:pic>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Tree>
    <p:extLst>
      <p:ext uri="{BB962C8B-B14F-4D97-AF65-F5344CB8AC3E}">
        <p14:creationId xmlns:p14="http://schemas.microsoft.com/office/powerpoint/2010/main" val="321938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bg1"/>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lvl="0"/>
            <a:endParaRPr lang="en-US" dirty="0"/>
          </a:p>
        </p:txBody>
      </p:sp>
    </p:spTree>
    <p:extLst>
      <p:ext uri="{BB962C8B-B14F-4D97-AF65-F5344CB8AC3E}">
        <p14:creationId xmlns:p14="http://schemas.microsoft.com/office/powerpoint/2010/main" val="26974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108288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72224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3730324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47406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dirty="0"/>
              <a:t> </a:t>
            </a:r>
          </a:p>
        </p:txBody>
      </p:sp>
      <p:sp>
        <p:nvSpPr>
          <p:cNvPr id="9" name="Content Placeholder 8">
            <a:extLst>
              <a:ext uri="{FF2B5EF4-FFF2-40B4-BE49-F238E27FC236}">
                <a16:creationId xmlns:a16="http://schemas.microsoft.com/office/drawing/2014/main" id="{AF8F286A-DA08-AC46-ADD8-F09BFDE0D80B}"/>
              </a:ext>
            </a:extLst>
          </p:cNvPr>
          <p:cNvSpPr>
            <a:spLocks noGrp="1"/>
          </p:cNvSpPr>
          <p:nvPr>
            <p:ph sz="quarter" idx="31" hasCustomPrompt="1"/>
          </p:nvPr>
        </p:nvSpPr>
        <p:spPr>
          <a:xfrm>
            <a:off x="8965195" y="2036432"/>
            <a:ext cx="2468167"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3739464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Insert non-cut out image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4085804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889607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Tree>
    <p:extLst>
      <p:ext uri="{BB962C8B-B14F-4D97-AF65-F5344CB8AC3E}">
        <p14:creationId xmlns:p14="http://schemas.microsoft.com/office/powerpoint/2010/main" val="52613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0F7A4BA1-60BE-6A4B-BDF9-86C16EED1DB7}"/>
              </a:ext>
            </a:extLst>
          </p:cNvPr>
          <p:cNvSpPr>
            <a:spLocks noGrp="1"/>
          </p:cNvSpPr>
          <p:nvPr>
            <p:ph sz="quarter" idx="34"/>
          </p:nvPr>
        </p:nvSpPr>
        <p:spPr>
          <a:xfrm>
            <a:off x="838200" y="1361664"/>
            <a:ext cx="10515600" cy="4681537"/>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73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bird flying in the sky&#10;&#10;Description automatically generated">
            <a:extLst>
              <a:ext uri="{FF2B5EF4-FFF2-40B4-BE49-F238E27FC236}">
                <a16:creationId xmlns:a16="http://schemas.microsoft.com/office/drawing/2014/main" id="{F5475C49-8719-0348-9D46-AF9694A9DD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3591081">
            <a:off x="-512019" y="521514"/>
            <a:ext cx="12074853" cy="784644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01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dirty="0"/>
              <a:t>Enter service name</a:t>
            </a:r>
            <a:endParaRPr lang="en-US" dirty="0"/>
          </a:p>
        </p:txBody>
      </p:sp>
      <p:sp>
        <p:nvSpPr>
          <p:cNvPr id="3" name="Content Placeholder 2"/>
          <p:cNvSpPr>
            <a:spLocks noGrp="1"/>
          </p:cNvSpPr>
          <p:nvPr>
            <p:ph idx="1" hasCustomPrompt="1"/>
          </p:nvPr>
        </p:nvSpPr>
        <p:spPr>
          <a:xfrm>
            <a:off x="5208814" y="1133061"/>
            <a:ext cx="6610653" cy="2263282"/>
          </a:xfrm>
        </p:spPr>
        <p:txBody>
          <a:bodyPr/>
          <a:lstStyle>
            <a:lvl1pPr marL="0" indent="0">
              <a:buNone/>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Introduction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p:cNvSpPr>
            <a:spLocks noGrp="1"/>
          </p:cNvSpPr>
          <p:nvPr>
            <p:ph type="pic" idx="12" hasCustomPrompt="1"/>
          </p:nvPr>
        </p:nvSpPr>
        <p:spPr>
          <a:xfrm>
            <a:off x="5208814" y="4196442"/>
            <a:ext cx="6983185" cy="242449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87988"/>
          </a:xfrm>
        </p:spPr>
        <p:txBody>
          <a:bodyPr/>
          <a:lstStyle>
            <a:lvl1pPr marL="228600" indent="-228600">
              <a:buFont typeface="Wingdings" pitchFamily="2" charset="2"/>
              <a:buChar char="§"/>
              <a:defRPr/>
            </a:lvl1pPr>
          </a:lstStyle>
          <a:p>
            <a:r>
              <a:rPr lang="en-US"/>
              <a:t>Click icon to add SmartArt graphic</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dirty="0"/>
              <a:t>Main heading</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p:cNvSpPr>
            <a:spLocks noGrp="1"/>
          </p:cNvSpPr>
          <p:nvPr>
            <p:ph sz="half" idx="2" hasCustomPrompt="1"/>
          </p:nvPr>
        </p:nvSpPr>
        <p:spPr>
          <a:xfrm>
            <a:off x="839788" y="2120900"/>
            <a:ext cx="5157787"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 name="Content Placeholder 5"/>
          <p:cNvSpPr>
            <a:spLocks noGrp="1"/>
          </p:cNvSpPr>
          <p:nvPr>
            <p:ph sz="quarter" idx="4" hasCustomPrompt="1"/>
          </p:nvPr>
        </p:nvSpPr>
        <p:spPr>
          <a:xfrm>
            <a:off x="6172200" y="2120900"/>
            <a:ext cx="5183188"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044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oc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dirty="0"/>
              <a:t>Main heading</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a16="http://schemas.microsoft.com/office/drawing/2014/main" val="20000"/>
                    </a:ext>
                  </a:extLst>
                </a:gridCol>
                <a:gridCol w="2106697">
                  <a:extLst>
                    <a:ext uri="{9D8B030D-6E8A-4147-A177-3AD203B41FA5}">
                      <a16:colId xmlns:a16="http://schemas.microsoft.com/office/drawing/2014/main" val="20001"/>
                    </a:ext>
                  </a:extLst>
                </a:gridCol>
                <a:gridCol w="2106697">
                  <a:extLst>
                    <a:ext uri="{9D8B030D-6E8A-4147-A177-3AD203B41FA5}">
                      <a16:colId xmlns:a16="http://schemas.microsoft.com/office/drawing/2014/main" val="20002"/>
                    </a:ext>
                  </a:extLst>
                </a:gridCol>
                <a:gridCol w="2106697">
                  <a:extLst>
                    <a:ext uri="{9D8B030D-6E8A-4147-A177-3AD203B41FA5}">
                      <a16:colId xmlns:a16="http://schemas.microsoft.com/office/drawing/2014/main" val="20003"/>
                    </a:ext>
                  </a:extLst>
                </a:gridCol>
                <a:gridCol w="2106697">
                  <a:extLst>
                    <a:ext uri="{9D8B030D-6E8A-4147-A177-3AD203B41FA5}">
                      <a16:colId xmlns:a16="http://schemas.microsoft.com/office/drawing/2014/main"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a16="http://schemas.microsoft.com/office/drawing/2014/main" val="10000"/>
                  </a:ext>
                </a:extLst>
              </a:tr>
              <a:tr h="2556565">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3" name="Content Placeholder 2"/>
          <p:cNvSpPr>
            <a:spLocks noGrp="1"/>
          </p:cNvSpPr>
          <p:nvPr>
            <p:ph idx="1" hasCustomPrompt="1"/>
          </p:nvPr>
        </p:nvSpPr>
        <p:spPr>
          <a:xfrm>
            <a:off x="5737946" y="987425"/>
            <a:ext cx="5692054" cy="4873625"/>
          </a:xfrm>
        </p:spPr>
        <p:txBody>
          <a:bodyPr/>
          <a:lstStyle>
            <a:lvl1pPr marL="228600" indent="-228600">
              <a:buFont typeface="Wingdings" pitchFamily="2" charset="2"/>
              <a:buChar char="§"/>
              <a:defRPr sz="3200"/>
            </a:lvl1pPr>
            <a:lvl2pPr marL="685800" indent="-228600">
              <a:buFont typeface="Wingdings" pitchFamily="2" charset="2"/>
              <a:buChar char="§"/>
              <a:defRPr sz="2800"/>
            </a:lvl2pPr>
            <a:lvl3pPr marL="1143000" indent="-228600">
              <a:buFont typeface="Wingdings" pitchFamily="2" charset="2"/>
              <a:buChar char="§"/>
              <a:defRPr sz="24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5682343" y="1465300"/>
            <a:ext cx="5910943" cy="4804870"/>
          </a:xfrm>
        </p:spPr>
        <p:txBody>
          <a:bodyPr>
            <a:normAutofit/>
          </a:bodyPr>
          <a:lstStyle>
            <a:lvl1pPr marL="342900" indent="-342900">
              <a:buFont typeface="Wingdings" pitchFamily="2" charset="2"/>
              <a:buChar char="§"/>
              <a:defRPr sz="2400"/>
            </a:lvl1pPr>
            <a:lvl2pPr marL="800100" indent="-342900">
              <a:buFont typeface="Wingdings" pitchFamily="2" charset="2"/>
              <a:buChar char="§"/>
              <a:defRPr sz="2400"/>
            </a:lvl2pPr>
            <a:lvl3pPr marL="1257300" indent="-342900">
              <a:buFont typeface="Wingdings" pitchFamily="2" charset="2"/>
              <a:buChar char="§"/>
              <a:defRPr sz="2000"/>
            </a:lvl3pPr>
            <a:lvl4pPr marL="1714500" indent="-342900">
              <a:buFont typeface="Wingdings" pitchFamily="2" charset="2"/>
              <a:buChar char="§"/>
              <a:defRPr sz="2000"/>
            </a:lvl4pPr>
            <a:lvl5pPr marL="2171700" indent="-3429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511629" y="1465299"/>
            <a:ext cx="4003529" cy="4804871"/>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4"/>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dirty="0"/>
              <a:t>Click to edit heading</a:t>
            </a:r>
            <a:endParaRPr lang="en-US" dirty="0"/>
          </a:p>
        </p:txBody>
      </p:sp>
    </p:spTree>
    <p:extLst>
      <p:ext uri="{BB962C8B-B14F-4D97-AF65-F5344CB8AC3E}">
        <p14:creationId xmlns:p14="http://schemas.microsoft.com/office/powerpoint/2010/main" val="1428265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bottom content">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838199" y="1097348"/>
            <a:ext cx="10863944" cy="2832354"/>
          </a:xfrm>
        </p:spPr>
        <p:txBody>
          <a:bodyPr>
            <a:normAutofit/>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838199" y="5007429"/>
            <a:ext cx="10863944" cy="1508123"/>
          </a:xfrm>
        </p:spPr>
        <p:txBody>
          <a:bodyPr>
            <a:noAutofit/>
          </a:bodyPr>
          <a:lstStyle>
            <a:lvl1pPr marL="228600" indent="-228600">
              <a:buFont typeface="Wingdings" pitchFamily="2" charset="2"/>
              <a:buChar char="§"/>
              <a:defRPr sz="2000">
                <a:solidFill>
                  <a:schemeClr val="tx1"/>
                </a:solidFill>
              </a:defRPr>
            </a:lvl1pPr>
            <a:lvl2pPr marL="685800" indent="-228600">
              <a:buFont typeface="Wingdings" pitchFamily="2" charset="2"/>
              <a:buChar char="§"/>
              <a:defRPr sz="2000">
                <a:solidFill>
                  <a:schemeClr val="tx1"/>
                </a:solidFill>
              </a:defRPr>
            </a:lvl2pPr>
            <a:lvl3pPr marL="1143000" indent="-228600">
              <a:buFont typeface="Wingdings" pitchFamily="2" charset="2"/>
              <a:buChar char="§"/>
              <a:defRPr sz="2000">
                <a:solidFill>
                  <a:schemeClr val="tx1"/>
                </a:solidFill>
              </a:defRPr>
            </a:lvl3pPr>
            <a:lvl4pPr marL="1600200" indent="-228600">
              <a:buFont typeface="Wingdings" pitchFamily="2" charset="2"/>
              <a:buChar char="§"/>
              <a:defRPr sz="2000">
                <a:solidFill>
                  <a:schemeClr val="tx1"/>
                </a:solidFill>
              </a:defRPr>
            </a:lvl4pPr>
            <a:lvl5pPr marL="2057400" indent="-228600">
              <a:buFont typeface="Wingdings" pitchFamily="2" charset="2"/>
              <a:buChar cha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dirty="0"/>
              <a:t>Main heading</a:t>
            </a:r>
          </a:p>
        </p:txBody>
      </p:sp>
    </p:spTree>
    <p:extLst>
      <p:ext uri="{BB962C8B-B14F-4D97-AF65-F5344CB8AC3E}">
        <p14:creationId xmlns:p14="http://schemas.microsoft.com/office/powerpoint/2010/main" val="1262004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13" name="Text Placeholder 12"/>
          <p:cNvSpPr>
            <a:spLocks noGrp="1"/>
          </p:cNvSpPr>
          <p:nvPr>
            <p:ph type="body" sz="quarter" idx="13"/>
          </p:nvPr>
        </p:nvSpPr>
        <p:spPr>
          <a:xfrm>
            <a:off x="4688732" y="2305878"/>
            <a:ext cx="6588868" cy="4082222"/>
          </a:xfrm>
        </p:spPr>
        <p:txBody>
          <a:bodyPr/>
          <a:lstStyle>
            <a:lvl1pPr>
              <a:defRPr sz="2100"/>
            </a:lvl1pPr>
            <a:lvl2pPr>
              <a:defRPr sz="2100"/>
            </a:lvl2pPr>
            <a:lvl3pPr>
              <a:defRPr sz="21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351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Text Placeholder 9"/>
          <p:cNvSpPr>
            <a:spLocks noGrp="1"/>
          </p:cNvSpPr>
          <p:nvPr>
            <p:ph type="body" sz="quarter" idx="10"/>
          </p:nvPr>
        </p:nvSpPr>
        <p:spPr>
          <a:xfrm>
            <a:off x="839788" y="1655099"/>
            <a:ext cx="4494212" cy="3327400"/>
          </a:xfrm>
        </p:spPr>
        <p:txBody>
          <a:bodyPr/>
          <a:lstStyle>
            <a:lvl1pPr marL="228600" indent="-228600">
              <a:buFont typeface="Wingdings" pitchFamily="2" charset="2"/>
              <a:buChar char="§"/>
              <a:defRPr sz="2400"/>
            </a:lvl1pPr>
            <a:lvl2pPr marL="685800" indent="-228600">
              <a:buFont typeface="Wingdings" pitchFamily="2" charset="2"/>
              <a:buChar char="§"/>
              <a:defRPr sz="20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1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839788" y="1670486"/>
            <a:ext cx="4494212" cy="3708401"/>
          </a:xfrm>
        </p:spPr>
        <p:txBody>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Tree>
    <p:extLst>
      <p:ext uri="{BB962C8B-B14F-4D97-AF65-F5344CB8AC3E}">
        <p14:creationId xmlns:p14="http://schemas.microsoft.com/office/powerpoint/2010/main" val="3641930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682624" y="1371741"/>
            <a:ext cx="4989513" cy="1920366"/>
          </a:xfrm>
        </p:spPr>
        <p:txBody>
          <a:bodyPr/>
          <a:lstStyle>
            <a:lvl1pPr marL="228600" indent="-228600">
              <a:buFont typeface="Wingdings" pitchFamily="2" charset="2"/>
              <a:buChar char="§"/>
              <a:defRPr sz="2000"/>
            </a:lvl1pPr>
            <a:lvl2pPr marL="685800" indent="-228600">
              <a:buFont typeface="Wingdings" pitchFamily="2" charset="2"/>
              <a:buChar char="§"/>
              <a:defRPr sz="2000"/>
            </a:lvl2pPr>
            <a:lvl3pPr marL="1143000" indent="-228600">
              <a:buFont typeface="Wingdings" pitchFamily="2" charset="2"/>
              <a:buChar char="§"/>
              <a:defRPr sz="1800"/>
            </a:lvl3pPr>
            <a:lvl4pPr marL="1600200" indent="-228600">
              <a:buFont typeface="Wingdings" pitchFamily="2" charset="2"/>
              <a:buChar char="§"/>
              <a:defRPr sz="1800"/>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Tree>
    <p:extLst>
      <p:ext uri="{BB962C8B-B14F-4D97-AF65-F5344CB8AC3E}">
        <p14:creationId xmlns:p14="http://schemas.microsoft.com/office/powerpoint/2010/main" val="18564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8" name="Picture 7" descr="A bird flying in the sky&#10;&#10;Description automatically generated">
            <a:extLst>
              <a:ext uri="{FF2B5EF4-FFF2-40B4-BE49-F238E27FC236}">
                <a16:creationId xmlns:a16="http://schemas.microsoft.com/office/drawing/2014/main" id="{FDF3BB0C-71A0-5345-B686-8D84108140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24939" y="1739623"/>
            <a:ext cx="4061861" cy="3783188"/>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7561" y="3866322"/>
            <a:ext cx="0" cy="1163757"/>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4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384630"/>
            <a:ext cx="2961402"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4721332" y="2384630"/>
            <a:ext cx="2960106" cy="292586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8434877" y="2384630"/>
            <a:ext cx="2971755" cy="2931059"/>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155756" y="2424561"/>
            <a:ext cx="4501967"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54" name="Text Placeholder 52"/>
          <p:cNvSpPr>
            <a:spLocks noGrp="1"/>
          </p:cNvSpPr>
          <p:nvPr>
            <p:ph type="body" sz="quarter" idx="20" hasCustomPrompt="1"/>
          </p:nvPr>
        </p:nvSpPr>
        <p:spPr>
          <a:xfrm>
            <a:off x="6530009" y="2424561"/>
            <a:ext cx="4740965"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53" name="Text Placeholder 52"/>
          <p:cNvSpPr>
            <a:spLocks noGrp="1"/>
          </p:cNvSpPr>
          <p:nvPr>
            <p:ph type="body" sz="quarter" idx="19" hasCustomPrompt="1"/>
          </p:nvPr>
        </p:nvSpPr>
        <p:spPr>
          <a:xfrm>
            <a:off x="1034128" y="2308225"/>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6397027" y="2308225"/>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6397027" y="4648662"/>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6" name="Text Placeholder 52"/>
          <p:cNvSpPr>
            <a:spLocks noGrp="1"/>
          </p:cNvSpPr>
          <p:nvPr>
            <p:ph type="body" sz="quarter" idx="22" hasCustomPrompt="1"/>
          </p:nvPr>
        </p:nvSpPr>
        <p:spPr>
          <a:xfrm>
            <a:off x="1034128" y="4648662"/>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11347"/>
            <a:ext cx="2960105" cy="380540"/>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1347"/>
            <a:ext cx="2971756" cy="350612"/>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235210"/>
            <a:ext cx="2961402" cy="1302611"/>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4" name="Text Placeholder 52"/>
          <p:cNvSpPr>
            <a:spLocks noGrp="1"/>
          </p:cNvSpPr>
          <p:nvPr>
            <p:ph type="body" sz="quarter" idx="20" hasCustomPrompt="1"/>
          </p:nvPr>
        </p:nvSpPr>
        <p:spPr>
          <a:xfrm>
            <a:off x="4721332" y="2210895"/>
            <a:ext cx="2960106" cy="1229596"/>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5" name="Text Placeholder 52"/>
          <p:cNvSpPr>
            <a:spLocks noGrp="1"/>
          </p:cNvSpPr>
          <p:nvPr>
            <p:ph type="body" sz="quarter" idx="21" hasCustomPrompt="1"/>
          </p:nvPr>
        </p:nvSpPr>
        <p:spPr>
          <a:xfrm>
            <a:off x="8434877" y="2176344"/>
            <a:ext cx="2971755" cy="1264147"/>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14" name="Text Placeholder 36">
            <a:extLst>
              <a:ext uri="{FF2B5EF4-FFF2-40B4-BE49-F238E27FC236}">
                <a16:creationId xmlns:a16="http://schemas.microsoft.com/office/drawing/2014/main" id="{7BF4C5DF-5290-034A-A68B-806DA57B28A9}"/>
              </a:ext>
            </a:extLst>
          </p:cNvPr>
          <p:cNvSpPr>
            <a:spLocks noGrp="1"/>
          </p:cNvSpPr>
          <p:nvPr>
            <p:ph type="body" sz="quarter" idx="26" hasCustomPrompt="1"/>
          </p:nvPr>
        </p:nvSpPr>
        <p:spPr>
          <a:xfrm>
            <a:off x="833437" y="396168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4195606"/>
            <a:ext cx="2962068" cy="402687"/>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4603824"/>
            <a:ext cx="2962275" cy="1292225"/>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9" name="Text Placeholder 36">
            <a:extLst>
              <a:ext uri="{FF2B5EF4-FFF2-40B4-BE49-F238E27FC236}">
                <a16:creationId xmlns:a16="http://schemas.microsoft.com/office/drawing/2014/main" id="{BD5752F1-C677-2144-BCDC-8F6D345ABE23}"/>
              </a:ext>
            </a:extLst>
          </p:cNvPr>
          <p:cNvSpPr>
            <a:spLocks noGrp="1"/>
          </p:cNvSpPr>
          <p:nvPr>
            <p:ph type="body" sz="quarter" idx="2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0" name="Text Placeholder 36">
            <a:extLst>
              <a:ext uri="{FF2B5EF4-FFF2-40B4-BE49-F238E27FC236}">
                <a16:creationId xmlns:a16="http://schemas.microsoft.com/office/drawing/2014/main" id="{6C7BC4CC-7BE7-C145-AC9E-2D481467D3C9}"/>
              </a:ext>
            </a:extLst>
          </p:cNvPr>
          <p:cNvSpPr>
            <a:spLocks noGrp="1"/>
          </p:cNvSpPr>
          <p:nvPr>
            <p:ph type="body" sz="quarter" idx="3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8434876" y="4598293"/>
            <a:ext cx="2960688" cy="1231900"/>
          </a:xfrm>
        </p:spPr>
        <p:txBody>
          <a:bodyPr>
            <a:no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721225" y="4598293"/>
            <a:ext cx="2960213" cy="121285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732338" y="4195763"/>
            <a:ext cx="2949575" cy="403225"/>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8434876" y="4199442"/>
            <a:ext cx="2960688" cy="398851"/>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Single word</a:t>
            </a:r>
          </a:p>
        </p:txBody>
      </p:sp>
      <p:sp>
        <p:nvSpPr>
          <p:cNvPr id="3" name="Content Placeholder 2">
            <a:extLst>
              <a:ext uri="{FF2B5EF4-FFF2-40B4-BE49-F238E27FC236}">
                <a16:creationId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buNone/>
              <a:defRPr sz="18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a:t>
            </a:r>
          </a:p>
        </p:txBody>
      </p:sp>
      <p:sp>
        <p:nvSpPr>
          <p:cNvPr id="5" name="Picture Placeholder 4">
            <a:extLst>
              <a:ext uri="{FF2B5EF4-FFF2-40B4-BE49-F238E27FC236}">
                <a16:creationId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Tree>
    <p:extLst>
      <p:ext uri="{BB962C8B-B14F-4D97-AF65-F5344CB8AC3E}">
        <p14:creationId xmlns:p14="http://schemas.microsoft.com/office/powerpoint/2010/main" val="3876559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Tree>
    <p:extLst>
      <p:ext uri="{BB962C8B-B14F-4D97-AF65-F5344CB8AC3E}">
        <p14:creationId xmlns:p14="http://schemas.microsoft.com/office/powerpoint/2010/main" val="2080136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dirty="0"/>
              <a:t> Image</a:t>
            </a:r>
          </a:p>
        </p:txBody>
      </p:sp>
      <p:sp>
        <p:nvSpPr>
          <p:cNvPr id="47" name="Text Placeholder 46"/>
          <p:cNvSpPr>
            <a:spLocks noGrp="1"/>
          </p:cNvSpPr>
          <p:nvPr>
            <p:ph type="body" sz="quarter" idx="15" hasCustomPrompt="1"/>
          </p:nvPr>
        </p:nvSpPr>
        <p:spPr>
          <a:xfrm>
            <a:off x="4303889" y="1811347"/>
            <a:ext cx="2960105" cy="380540"/>
          </a:xfrm>
        </p:spPr>
        <p:txBody>
          <a:bodyPr>
            <a:normAutofit/>
          </a:bodyPr>
          <a:lstStyle>
            <a:lvl1pPr marL="0" indent="0">
              <a:buNone/>
              <a:defRPr sz="1800" b="1">
                <a:solidFill>
                  <a:srgbClr val="E30613"/>
                </a:solidFill>
              </a:defRPr>
            </a:lvl1pPr>
          </a:lstStyle>
          <a:p>
            <a:pPr lvl="0"/>
            <a:r>
              <a:rPr lang="en-US" dirty="0"/>
              <a:t>The Challenge</a:t>
            </a:r>
          </a:p>
        </p:txBody>
      </p:sp>
      <p:sp>
        <p:nvSpPr>
          <p:cNvPr id="48" name="Text Placeholder 46"/>
          <p:cNvSpPr>
            <a:spLocks noGrp="1"/>
          </p:cNvSpPr>
          <p:nvPr>
            <p:ph type="body" sz="quarter" idx="16" hasCustomPrompt="1"/>
          </p:nvPr>
        </p:nvSpPr>
        <p:spPr>
          <a:xfrm>
            <a:off x="7875789" y="521060"/>
            <a:ext cx="1345228" cy="218613"/>
          </a:xfrm>
        </p:spPr>
        <p:txBody>
          <a:bodyPr>
            <a:normAutofit/>
          </a:bodyPr>
          <a:lstStyle>
            <a:lvl1pPr marL="0" indent="0" algn="ctr">
              <a:buNone/>
              <a:defRPr sz="1200" b="0">
                <a:solidFill>
                  <a:schemeClr val="accent1">
                    <a:lumMod val="10000"/>
                  </a:schemeClr>
                </a:solidFill>
                <a:latin typeface="+mn-lt"/>
              </a:defRPr>
            </a:lvl1pPr>
          </a:lstStyle>
          <a:p>
            <a:pPr lvl="0"/>
            <a:r>
              <a:rPr lang="vi-VN" dirty="0"/>
              <a:t>Type of service</a:t>
            </a:r>
            <a:endParaRPr lang="en-US" dirty="0"/>
          </a:p>
        </p:txBody>
      </p:sp>
      <p:sp>
        <p:nvSpPr>
          <p:cNvPr id="49" name="Text Placeholder 46"/>
          <p:cNvSpPr>
            <a:spLocks noGrp="1"/>
          </p:cNvSpPr>
          <p:nvPr>
            <p:ph type="body" sz="quarter" idx="17" hasCustomPrompt="1"/>
          </p:nvPr>
        </p:nvSpPr>
        <p:spPr>
          <a:xfrm>
            <a:off x="1034128" y="1811347"/>
            <a:ext cx="2961403" cy="380540"/>
          </a:xfrm>
        </p:spPr>
        <p:txBody>
          <a:bodyPr>
            <a:normAutofit/>
          </a:bodyPr>
          <a:lstStyle>
            <a:lvl1pPr marL="0" indent="0">
              <a:buNone/>
              <a:defRPr sz="1800" b="1">
                <a:solidFill>
                  <a:srgbClr val="E30613"/>
                </a:solidFill>
              </a:defRPr>
            </a:lvl1pPr>
          </a:lstStyle>
          <a:p>
            <a:pPr lvl="0"/>
            <a:r>
              <a:rPr lang="en-US" dirty="0"/>
              <a:t>Who are </a:t>
            </a:r>
            <a:r>
              <a:rPr lang="en-US" dirty="0" err="1"/>
              <a:t>xxxx</a:t>
            </a:r>
            <a:r>
              <a:rPr lang="en-US" dirty="0"/>
              <a:t>?</a:t>
            </a:r>
          </a:p>
        </p:txBody>
      </p:sp>
      <p:sp>
        <p:nvSpPr>
          <p:cNvPr id="53" name="Text Placeholder 52"/>
          <p:cNvSpPr>
            <a:spLocks noGrp="1"/>
          </p:cNvSpPr>
          <p:nvPr>
            <p:ph type="body" sz="quarter" idx="19" hasCustomPrompt="1"/>
          </p:nvPr>
        </p:nvSpPr>
        <p:spPr>
          <a:xfrm>
            <a:off x="1034129" y="2210895"/>
            <a:ext cx="2961402"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4" name="Text Placeholder 52"/>
          <p:cNvSpPr>
            <a:spLocks noGrp="1"/>
          </p:cNvSpPr>
          <p:nvPr>
            <p:ph type="body" sz="quarter" idx="20" hasCustomPrompt="1"/>
          </p:nvPr>
        </p:nvSpPr>
        <p:spPr>
          <a:xfrm>
            <a:off x="4303888" y="2210895"/>
            <a:ext cx="2960106"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5" name="Text Placeholder 52"/>
          <p:cNvSpPr>
            <a:spLocks noGrp="1"/>
          </p:cNvSpPr>
          <p:nvPr>
            <p:ph type="body" sz="quarter" idx="21" hasCustomPrompt="1"/>
          </p:nvPr>
        </p:nvSpPr>
        <p:spPr>
          <a:xfrm>
            <a:off x="7875790" y="752428"/>
            <a:ext cx="1345227" cy="218613"/>
          </a:xfrm>
        </p:spPr>
        <p:txBody>
          <a:bodyPr>
            <a:normAutofit/>
          </a:bodyPr>
          <a:lstStyle>
            <a:lvl1pPr marL="0" indent="0" algn="ctr">
              <a:buNone/>
              <a:defRPr sz="1200" b="1">
                <a:solidFill>
                  <a:schemeClr val="accent1">
                    <a:lumMod val="10000"/>
                  </a:schemeClr>
                </a:solidFill>
              </a:defRPr>
            </a:lvl1pPr>
          </a:lstStyle>
          <a:p>
            <a:pPr lvl="0"/>
            <a:r>
              <a:rPr lang="en-US" dirty="0"/>
              <a:t>Lorem Ipsum</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Case study</a:t>
            </a:r>
          </a:p>
          <a:p>
            <a:pPr lvl="0"/>
            <a:r>
              <a:rPr lang="en-US" dirty="0"/>
              <a:t>Brand logo</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3227118"/>
            <a:ext cx="2962068"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Solution &amp; Benefits</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3641767"/>
            <a:ext cx="2962275" cy="1292225"/>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10005236" y="521060"/>
            <a:ext cx="1014482" cy="218613"/>
          </a:xfrm>
        </p:spPr>
        <p:txBody>
          <a:bodyPr>
            <a:noAutofit/>
          </a:bodyPr>
          <a:lstStyle>
            <a:lvl1pPr marL="0" indent="0" algn="ctr">
              <a:buNone/>
              <a:defRPr sz="1200">
                <a:solidFill>
                  <a:schemeClr val="accent1">
                    <a:lumMod val="10000"/>
                  </a:schemeClr>
                </a:solidFill>
              </a:defRPr>
            </a:lvl1pPr>
          </a:lstStyle>
          <a:p>
            <a:pPr lvl="0"/>
            <a:r>
              <a:rPr lang="en-US" dirty="0"/>
              <a:t>Function</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314419" y="3641767"/>
            <a:ext cx="2949575" cy="1212850"/>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314894" y="3227118"/>
            <a:ext cx="2949575"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Results</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9920754" y="752428"/>
            <a:ext cx="1183447" cy="218613"/>
          </a:xfrm>
        </p:spPr>
        <p:txBody>
          <a:bodyPr>
            <a:normAutofit/>
          </a:bodyPr>
          <a:lstStyle>
            <a:lvl1pPr marL="0" indent="0" algn="ctr">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Lorem Ipsum</a:t>
            </a:r>
          </a:p>
        </p:txBody>
      </p:sp>
    </p:spTree>
    <p:extLst>
      <p:ext uri="{BB962C8B-B14F-4D97-AF65-F5344CB8AC3E}">
        <p14:creationId xmlns:p14="http://schemas.microsoft.com/office/powerpoint/2010/main" val="413432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dirty="0"/>
              <a:t>Thank you</a:t>
            </a:r>
            <a:endParaRPr lang="en-US" dirty="0"/>
          </a:p>
        </p:txBody>
      </p:sp>
    </p:spTree>
    <p:extLst>
      <p:ext uri="{BB962C8B-B14F-4D97-AF65-F5344CB8AC3E}">
        <p14:creationId xmlns:p14="http://schemas.microsoft.com/office/powerpoint/2010/main" val="267015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picture containing umbrella, flying, dark, large&#10;&#10;Description automatically generated">
            <a:extLst>
              <a:ext uri="{FF2B5EF4-FFF2-40B4-BE49-F238E27FC236}">
                <a16:creationId xmlns:a16="http://schemas.microsoft.com/office/drawing/2014/main" id="{03ADBBB1-D344-A744-B2B5-474E0B5175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0752717">
            <a:off x="620392" y="2200543"/>
            <a:ext cx="8013323" cy="506375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3764622"/>
            <a:ext cx="0" cy="202910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FCE739-4479-5443-8FDD-DCE0F7995627}"/>
              </a:ext>
            </a:extLst>
          </p:cNvPr>
          <p:cNvCxnSpPr>
            <a:cxnSpLocks/>
          </p:cNvCxnSpPr>
          <p:nvPr userDrawn="1"/>
        </p:nvCxnSpPr>
        <p:spPr>
          <a:xfrm flipH="1">
            <a:off x="5151120" y="5754241"/>
            <a:ext cx="693324"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flying, dark, airplane, air&#10;&#10;Description automatically generated">
            <a:extLst>
              <a:ext uri="{FF2B5EF4-FFF2-40B4-BE49-F238E27FC236}">
                <a16:creationId xmlns:a16="http://schemas.microsoft.com/office/drawing/2014/main" id="{69B8B1CE-811F-824B-B1F8-CA32D02C95C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33836" y="2854478"/>
            <a:ext cx="2814547" cy="2215843"/>
          </a:xfrm>
          <a:prstGeom prst="rect">
            <a:avLst/>
          </a:prstGeom>
        </p:spPr>
      </p:pic>
      <p:pic>
        <p:nvPicPr>
          <p:cNvPr id="19" name="Picture 18" descr="A picture containing flying, dark, airplane, air&#10;&#10;Description automatically generated">
            <a:extLst>
              <a:ext uri="{FF2B5EF4-FFF2-40B4-BE49-F238E27FC236}">
                <a16:creationId xmlns:a16="http://schemas.microsoft.com/office/drawing/2014/main" id="{B25589F6-D5B4-E247-997A-8991DE8F707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H="1">
            <a:off x="7143640" y="4823860"/>
            <a:ext cx="1370429" cy="1078915"/>
          </a:xfrm>
          <a:prstGeom prst="rect">
            <a:avLst/>
          </a:prstGeom>
        </p:spPr>
      </p:pic>
    </p:spTree>
    <p:extLst>
      <p:ext uri="{BB962C8B-B14F-4D97-AF65-F5344CB8AC3E}">
        <p14:creationId xmlns:p14="http://schemas.microsoft.com/office/powerpoint/2010/main" val="2870075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E2061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414817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417583" cy="6857998"/>
          </a:xfrm>
          <a:prstGeom prst="rect">
            <a:avLst/>
          </a:prstGeom>
        </p:spPr>
      </p:pic>
      <p:sp>
        <p:nvSpPr>
          <p:cNvPr id="17" name="bg object 17"/>
          <p:cNvSpPr/>
          <p:nvPr/>
        </p:nvSpPr>
        <p:spPr>
          <a:xfrm>
            <a:off x="1156335" y="1075563"/>
            <a:ext cx="6480175" cy="2951480"/>
          </a:xfrm>
          <a:custGeom>
            <a:avLst/>
            <a:gdLst/>
            <a:ahLst/>
            <a:cxnLst/>
            <a:rect l="l" t="t" r="r" b="b"/>
            <a:pathLst>
              <a:path w="6480175" h="2951479">
                <a:moveTo>
                  <a:pt x="0" y="0"/>
                </a:moveTo>
                <a:lnTo>
                  <a:pt x="6480047" y="0"/>
                </a:lnTo>
                <a:lnTo>
                  <a:pt x="6480047" y="2951226"/>
                </a:lnTo>
                <a:lnTo>
                  <a:pt x="0" y="2951226"/>
                </a:lnTo>
                <a:lnTo>
                  <a:pt x="0" y="0"/>
                </a:lnTo>
                <a:close/>
              </a:path>
            </a:pathLst>
          </a:custGeom>
          <a:ln w="89154">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E2061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585834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90740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6" name="Picture 5" descr="A close up of a device&#10;&#10;Description automatically generated">
            <a:extLst>
              <a:ext uri="{FF2B5EF4-FFF2-40B4-BE49-F238E27FC236}">
                <a16:creationId xmlns:a16="http://schemas.microsoft.com/office/drawing/2014/main" id="{A6929C40-C017-2143-A3EA-C2BDA4E0EB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8233720">
            <a:off x="1389863" y="-1661434"/>
            <a:ext cx="10807016" cy="720330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2849481"/>
            <a:ext cx="0" cy="166155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2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Contents</a:t>
            </a:r>
          </a:p>
        </p:txBody>
      </p:sp>
    </p:spTree>
    <p:extLst>
      <p:ext uri="{BB962C8B-B14F-4D97-AF65-F5344CB8AC3E}">
        <p14:creationId xmlns:p14="http://schemas.microsoft.com/office/powerpoint/2010/main" val="286286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Section Header</a:t>
            </a:r>
          </a:p>
        </p:txBody>
      </p:sp>
      <p:sp>
        <p:nvSpPr>
          <p:cNvPr id="6" name="Content Placeholder 5">
            <a:extLst>
              <a:ext uri="{FF2B5EF4-FFF2-40B4-BE49-F238E27FC236}">
                <a16:creationId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dirty="0"/>
              <a:t>#</a:t>
            </a:r>
          </a:p>
        </p:txBody>
      </p:sp>
    </p:spTree>
    <p:extLst>
      <p:ext uri="{BB962C8B-B14F-4D97-AF65-F5344CB8AC3E}">
        <p14:creationId xmlns:p14="http://schemas.microsoft.com/office/powerpoint/2010/main" val="345907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218080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Recap</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132063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10" name="Content Placeholder 9">
            <a:extLst>
              <a:ext uri="{FF2B5EF4-FFF2-40B4-BE49-F238E27FC236}">
                <a16:creationId xmlns:a16="http://schemas.microsoft.com/office/drawing/2014/main" id="{981882F8-0C27-7447-AEDD-B50B3C59488B}"/>
              </a:ext>
            </a:extLst>
          </p:cNvPr>
          <p:cNvSpPr>
            <a:spLocks noGrp="1"/>
          </p:cNvSpPr>
          <p:nvPr>
            <p:ph sz="quarter" idx="11" hasCustomPrompt="1"/>
          </p:nvPr>
        </p:nvSpPr>
        <p:spPr>
          <a:xfrm>
            <a:off x="117651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37" name="Content Placeholder 17">
            <a:extLst>
              <a:ext uri="{FF2B5EF4-FFF2-40B4-BE49-F238E27FC236}">
                <a16:creationId xmlns:a16="http://schemas.microsoft.com/office/drawing/2014/main"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38" name="Content Placeholder 6">
            <a:extLst>
              <a:ext uri="{FF2B5EF4-FFF2-40B4-BE49-F238E27FC236}">
                <a16:creationId xmlns:a16="http://schemas.microsoft.com/office/drawing/2014/main" id="{0C6C82B0-7B2D-054A-AD77-CB159689115A}"/>
              </a:ext>
            </a:extLst>
          </p:cNvPr>
          <p:cNvSpPr>
            <a:spLocks noGrp="1"/>
          </p:cNvSpPr>
          <p:nvPr>
            <p:ph sz="quarter" idx="16" hasCustomPrompt="1"/>
          </p:nvPr>
        </p:nvSpPr>
        <p:spPr>
          <a:xfrm>
            <a:off x="506287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39" name="Content Placeholder 9">
            <a:extLst>
              <a:ext uri="{FF2B5EF4-FFF2-40B4-BE49-F238E27FC236}">
                <a16:creationId xmlns:a16="http://schemas.microsoft.com/office/drawing/2014/main" id="{444985FC-8F87-F54A-9693-B86DD2AA3121}"/>
              </a:ext>
            </a:extLst>
          </p:cNvPr>
          <p:cNvSpPr>
            <a:spLocks noGrp="1"/>
          </p:cNvSpPr>
          <p:nvPr>
            <p:ph sz="quarter" idx="17" hasCustomPrompt="1"/>
          </p:nvPr>
        </p:nvSpPr>
        <p:spPr>
          <a:xfrm>
            <a:off x="491875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0" name="Content Placeholder 11">
            <a:extLst>
              <a:ext uri="{FF2B5EF4-FFF2-40B4-BE49-F238E27FC236}">
                <a16:creationId xmlns:a16="http://schemas.microsoft.com/office/drawing/2014/main"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42" name="Content Placeholder 17">
            <a:extLst>
              <a:ext uri="{FF2B5EF4-FFF2-40B4-BE49-F238E27FC236}">
                <a16:creationId xmlns:a16="http://schemas.microsoft.com/office/drawing/2014/main"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43" name="Content Placeholder 6">
            <a:extLst>
              <a:ext uri="{FF2B5EF4-FFF2-40B4-BE49-F238E27FC236}">
                <a16:creationId xmlns:a16="http://schemas.microsoft.com/office/drawing/2014/main" id="{B236EC48-9B15-0C4D-AD66-A870AC725650}"/>
              </a:ext>
            </a:extLst>
          </p:cNvPr>
          <p:cNvSpPr>
            <a:spLocks noGrp="1"/>
          </p:cNvSpPr>
          <p:nvPr>
            <p:ph sz="quarter" idx="21" hasCustomPrompt="1"/>
          </p:nvPr>
        </p:nvSpPr>
        <p:spPr>
          <a:xfrm>
            <a:off x="883934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44" name="Content Placeholder 9">
            <a:extLst>
              <a:ext uri="{FF2B5EF4-FFF2-40B4-BE49-F238E27FC236}">
                <a16:creationId xmlns:a16="http://schemas.microsoft.com/office/drawing/2014/main" id="{A1FEA8BF-9113-204F-B716-78A99040B602}"/>
              </a:ext>
            </a:extLst>
          </p:cNvPr>
          <p:cNvSpPr>
            <a:spLocks noGrp="1"/>
          </p:cNvSpPr>
          <p:nvPr>
            <p:ph sz="quarter" idx="22" hasCustomPrompt="1"/>
          </p:nvPr>
        </p:nvSpPr>
        <p:spPr>
          <a:xfrm>
            <a:off x="869522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5" name="Content Placeholder 11">
            <a:extLst>
              <a:ext uri="{FF2B5EF4-FFF2-40B4-BE49-F238E27FC236}">
                <a16:creationId xmlns:a16="http://schemas.microsoft.com/office/drawing/2014/main"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5" name="Content Placeholder 17">
            <a:extLst>
              <a:ext uri="{FF2B5EF4-FFF2-40B4-BE49-F238E27FC236}">
                <a16:creationId xmlns:a16="http://schemas.microsoft.com/office/drawing/2014/main"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132063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57" name="Content Placeholder 9">
            <a:extLst>
              <a:ext uri="{FF2B5EF4-FFF2-40B4-BE49-F238E27FC236}">
                <a16:creationId xmlns:a16="http://schemas.microsoft.com/office/drawing/2014/main" id="{B90BC06A-B476-2C4E-81D4-664546DCB99A}"/>
              </a:ext>
            </a:extLst>
          </p:cNvPr>
          <p:cNvSpPr>
            <a:spLocks noGrp="1"/>
          </p:cNvSpPr>
          <p:nvPr>
            <p:ph sz="quarter" idx="27" hasCustomPrompt="1"/>
          </p:nvPr>
        </p:nvSpPr>
        <p:spPr>
          <a:xfrm>
            <a:off x="117651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58" name="Content Placeholder 11">
            <a:extLst>
              <a:ext uri="{FF2B5EF4-FFF2-40B4-BE49-F238E27FC236}">
                <a16:creationId xmlns:a16="http://schemas.microsoft.com/office/drawing/2014/main"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0" name="Content Placeholder 17">
            <a:extLst>
              <a:ext uri="{FF2B5EF4-FFF2-40B4-BE49-F238E27FC236}">
                <a16:creationId xmlns:a16="http://schemas.microsoft.com/office/drawing/2014/main"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1" name="Content Placeholder 6">
            <a:extLst>
              <a:ext uri="{FF2B5EF4-FFF2-40B4-BE49-F238E27FC236}">
                <a16:creationId xmlns:a16="http://schemas.microsoft.com/office/drawing/2014/main" id="{96100E2D-858D-7E49-A9A4-93FCF9DB33D4}"/>
              </a:ext>
            </a:extLst>
          </p:cNvPr>
          <p:cNvSpPr>
            <a:spLocks noGrp="1"/>
          </p:cNvSpPr>
          <p:nvPr>
            <p:ph sz="quarter" idx="31" hasCustomPrompt="1"/>
          </p:nvPr>
        </p:nvSpPr>
        <p:spPr>
          <a:xfrm>
            <a:off x="506287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2" name="Content Placeholder 9">
            <a:extLst>
              <a:ext uri="{FF2B5EF4-FFF2-40B4-BE49-F238E27FC236}">
                <a16:creationId xmlns:a16="http://schemas.microsoft.com/office/drawing/2014/main" id="{538EF49E-F473-564C-A9B2-C8A852CD3A4C}"/>
              </a:ext>
            </a:extLst>
          </p:cNvPr>
          <p:cNvSpPr>
            <a:spLocks noGrp="1"/>
          </p:cNvSpPr>
          <p:nvPr>
            <p:ph sz="quarter" idx="32" hasCustomPrompt="1"/>
          </p:nvPr>
        </p:nvSpPr>
        <p:spPr>
          <a:xfrm>
            <a:off x="491875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3" name="Content Placeholder 11">
            <a:extLst>
              <a:ext uri="{FF2B5EF4-FFF2-40B4-BE49-F238E27FC236}">
                <a16:creationId xmlns:a16="http://schemas.microsoft.com/office/drawing/2014/main"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5" name="Content Placeholder 17">
            <a:extLst>
              <a:ext uri="{FF2B5EF4-FFF2-40B4-BE49-F238E27FC236}">
                <a16:creationId xmlns:a16="http://schemas.microsoft.com/office/drawing/2014/main"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6" name="Content Placeholder 6">
            <a:extLst>
              <a:ext uri="{FF2B5EF4-FFF2-40B4-BE49-F238E27FC236}">
                <a16:creationId xmlns:a16="http://schemas.microsoft.com/office/drawing/2014/main" id="{A4D847F3-297B-2543-83C7-302329B18DEA}"/>
              </a:ext>
            </a:extLst>
          </p:cNvPr>
          <p:cNvSpPr>
            <a:spLocks noGrp="1"/>
          </p:cNvSpPr>
          <p:nvPr>
            <p:ph sz="quarter" idx="36" hasCustomPrompt="1"/>
          </p:nvPr>
        </p:nvSpPr>
        <p:spPr>
          <a:xfrm>
            <a:off x="883934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7" name="Content Placeholder 9">
            <a:extLst>
              <a:ext uri="{FF2B5EF4-FFF2-40B4-BE49-F238E27FC236}">
                <a16:creationId xmlns:a16="http://schemas.microsoft.com/office/drawing/2014/main" id="{2A6B737A-F5D8-424C-9503-4B1585A74A74}"/>
              </a:ext>
            </a:extLst>
          </p:cNvPr>
          <p:cNvSpPr>
            <a:spLocks noGrp="1"/>
          </p:cNvSpPr>
          <p:nvPr>
            <p:ph sz="quarter" idx="37" hasCustomPrompt="1"/>
          </p:nvPr>
        </p:nvSpPr>
        <p:spPr>
          <a:xfrm>
            <a:off x="869522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8" name="Content Placeholder 11">
            <a:extLst>
              <a:ext uri="{FF2B5EF4-FFF2-40B4-BE49-F238E27FC236}">
                <a16:creationId xmlns:a16="http://schemas.microsoft.com/office/drawing/2014/main"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37669543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pPr/>
              <a:t>‹#›</a:t>
            </a:fld>
            <a:endParaRPr lang="en-US"/>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717" r:id="rId4"/>
    <p:sldLayoutId id="2147483718" r:id="rId5"/>
    <p:sldLayoutId id="2147483672" r:id="rId6"/>
    <p:sldLayoutId id="2147483694" r:id="rId7"/>
    <p:sldLayoutId id="2147483695" r:id="rId8"/>
    <p:sldLayoutId id="2147483696" r:id="rId9"/>
    <p:sldLayoutId id="2147483697" r:id="rId10"/>
    <p:sldLayoutId id="2147483698" r:id="rId11"/>
    <p:sldLayoutId id="2147483699" r:id="rId12"/>
    <p:sldLayoutId id="2147483713" r:id="rId13"/>
    <p:sldLayoutId id="2147483714" r:id="rId14"/>
    <p:sldLayoutId id="2147483700" r:id="rId15"/>
    <p:sldLayoutId id="2147483701" r:id="rId16"/>
    <p:sldLayoutId id="2147483702" r:id="rId17"/>
    <p:sldLayoutId id="2147483703" r:id="rId18"/>
    <p:sldLayoutId id="2147483704" r:id="rId19"/>
    <p:sldLayoutId id="2147483692" r:id="rId20"/>
    <p:sldLayoutId id="2147483671" r:id="rId21"/>
    <p:sldLayoutId id="2147483676"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90" r:id="rId31"/>
    <p:sldLayoutId id="2147483706" r:id="rId32"/>
    <p:sldLayoutId id="2147483705" r:id="rId33"/>
    <p:sldLayoutId id="2147483707" r:id="rId34"/>
    <p:sldLayoutId id="2147483708" r:id="rId35"/>
    <p:sldLayoutId id="2147483709" r:id="rId36"/>
    <p:sldLayoutId id="2147483710" r:id="rId37"/>
    <p:sldLayoutId id="2147483711" r:id="rId38"/>
    <p:sldLayoutId id="2147483712" r:id="rId39"/>
    <p:sldLayoutId id="2147483719" r:id="rId40"/>
    <p:sldLayoutId id="2147483720" r:id="rId41"/>
    <p:sldLayoutId id="2147483721" r:id="rId42"/>
  </p:sldLayoutIdLst>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nunit.org/articles/nunit/writing-tests/attributes/test.html"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hyperlink" Target="https://docs.nunit.org/articles/nunit/writing-tests/assertions/assertion-models/constraint.html"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hyperlink" Target="https://docs.nunit.org/articles/nunit/writing-tests/assertions/assertion-models/classic.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docs.nunit.org/articles/nunit/writing-tests/assertions/assertion-models/constraint.html" TargetMode="External"/><Relationship Id="rId5" Type="http://schemas.openxmlformats.org/officeDocument/2006/relationships/hyperlink" Target="https://docs.nunit.org/articles/nunit/writing-tests/constraints/Constraints.html" TargetMode="Externa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https://docs.nunit.org/articles/nunit/writing-tests/assertions/assertion-models/classic.html" TargetMode="Externa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docs/languages/dotne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1993B80-E3E2-194E-8E99-CFE9FA11A4D1}"/>
              </a:ext>
            </a:extLst>
          </p:cNvPr>
          <p:cNvSpPr>
            <a:spLocks noGrp="1"/>
          </p:cNvSpPr>
          <p:nvPr>
            <p:ph type="ctrTitle"/>
          </p:nvPr>
        </p:nvSpPr>
        <p:spPr>
          <a:xfrm>
            <a:off x="1379122" y="1757466"/>
            <a:ext cx="4183478" cy="2627759"/>
          </a:xfrm>
        </p:spPr>
        <p:txBody>
          <a:bodyPr/>
          <a:lstStyle/>
          <a:p>
            <a:r>
              <a:rPr dirty="0"/>
              <a:t>Selenium with </a:t>
            </a:r>
            <a:r>
              <a:rPr dirty="0" err="1"/>
              <a:t>Nunit</a:t>
            </a:r>
            <a:endParaRPr lang="en-US" dirty="0"/>
          </a:p>
        </p:txBody>
      </p:sp>
      <p:sp>
        <p:nvSpPr>
          <p:cNvPr id="25" name="Subtitle 24">
            <a:extLst>
              <a:ext uri="{FF2B5EF4-FFF2-40B4-BE49-F238E27FC236}">
                <a16:creationId xmlns:a16="http://schemas.microsoft.com/office/drawing/2014/main" id="{D4AC7860-CC24-494F-A71E-7D5C561C7CEE}"/>
              </a:ext>
            </a:extLst>
          </p:cNvPr>
          <p:cNvSpPr>
            <a:spLocks noGrp="1"/>
          </p:cNvSpPr>
          <p:nvPr>
            <p:ph type="subTitle" idx="1"/>
          </p:nvPr>
        </p:nvSpPr>
        <p:spPr/>
        <p:txBody>
          <a:bodyPr>
            <a:noAutofit/>
          </a:bodyPr>
          <a:lstStyle/>
          <a:p>
            <a:endParaRPr lang="en-US" dirty="0"/>
          </a:p>
          <a:p>
            <a:r>
              <a:rPr lang="en-US" dirty="0"/>
              <a:t>October,  2022</a:t>
            </a:r>
          </a:p>
        </p:txBody>
      </p:sp>
      <p:sp>
        <p:nvSpPr>
          <p:cNvPr id="26" name="Content Placeholder 25">
            <a:extLst>
              <a:ext uri="{FF2B5EF4-FFF2-40B4-BE49-F238E27FC236}">
                <a16:creationId xmlns:a16="http://schemas.microsoft.com/office/drawing/2014/main" id="{BB3314BB-3525-8144-8535-0AC3B7F247DE}"/>
              </a:ext>
            </a:extLst>
          </p:cNvPr>
          <p:cNvSpPr>
            <a:spLocks noGrp="1"/>
          </p:cNvSpPr>
          <p:nvPr>
            <p:ph sz="quarter" idx="10"/>
          </p:nvPr>
        </p:nvSpPr>
        <p:spPr/>
        <p:txBody>
          <a:bodyPr/>
          <a:lstStyle/>
          <a:p>
            <a:r>
              <a:rPr lang="en-US" dirty="0"/>
              <a:t>Phung Ngo Viet Tien</a:t>
            </a:r>
          </a:p>
        </p:txBody>
      </p:sp>
      <p:pic>
        <p:nvPicPr>
          <p:cNvPr id="12290" name="Picture 2" descr="NUn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75" y="2723581"/>
            <a:ext cx="43148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6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3922" y="592843"/>
            <a:ext cx="10515600" cy="646331"/>
          </a:xfrm>
          <a:prstGeom prst="rect">
            <a:avLst/>
          </a:prstGeom>
        </p:spPr>
        <p:txBody>
          <a:bodyPr wrap="square">
            <a:spAutoFit/>
          </a:bodyPr>
          <a:lstStyle/>
          <a:p>
            <a:r>
              <a:rPr lang="en-US" dirty="0"/>
              <a:t>Install C# Extensions from Extension Window. After complete installing, we can add new C# class from menu</a:t>
            </a:r>
          </a:p>
        </p:txBody>
      </p:sp>
      <p:pic>
        <p:nvPicPr>
          <p:cNvPr id="5" name="Picture 4"/>
          <p:cNvPicPr>
            <a:picLocks noChangeAspect="1"/>
          </p:cNvPicPr>
          <p:nvPr/>
        </p:nvPicPr>
        <p:blipFill>
          <a:blip r:embed="rId3"/>
          <a:stretch>
            <a:fillRect/>
          </a:stretch>
        </p:blipFill>
        <p:spPr>
          <a:xfrm>
            <a:off x="2978354" y="1239174"/>
            <a:ext cx="5619660" cy="2089811"/>
          </a:xfrm>
          <a:prstGeom prst="rect">
            <a:avLst/>
          </a:prstGeom>
        </p:spPr>
      </p:pic>
      <p:sp>
        <p:nvSpPr>
          <p:cNvPr id="7" name="Title 2"/>
          <p:cNvSpPr>
            <a:spLocks noGrp="1"/>
          </p:cNvSpPr>
          <p:nvPr>
            <p:ph type="title"/>
          </p:nvPr>
        </p:nvSpPr>
        <p:spPr>
          <a:xfrm>
            <a:off x="923922" y="129221"/>
            <a:ext cx="10515600" cy="538696"/>
          </a:xfrm>
        </p:spPr>
        <p:txBody>
          <a:bodyPr/>
          <a:lstStyle/>
          <a:p>
            <a:r>
              <a:rPr lang="en-US" dirty="0"/>
              <a:t>Create </a:t>
            </a:r>
            <a:r>
              <a:rPr lang="en-US" dirty="0" err="1"/>
              <a:t>nunit</a:t>
            </a:r>
            <a:r>
              <a:rPr lang="en-US" dirty="0"/>
              <a:t> test class</a:t>
            </a:r>
          </a:p>
        </p:txBody>
      </p:sp>
      <p:pic>
        <p:nvPicPr>
          <p:cNvPr id="4" name="Picture 3">
            <a:extLst>
              <a:ext uri="{FF2B5EF4-FFF2-40B4-BE49-F238E27FC236}">
                <a16:creationId xmlns:a16="http://schemas.microsoft.com/office/drawing/2014/main" id="{D67360BF-E714-4E9E-52B9-C96AE0F09458}"/>
              </a:ext>
            </a:extLst>
          </p:cNvPr>
          <p:cNvPicPr>
            <a:picLocks noChangeAspect="1"/>
          </p:cNvPicPr>
          <p:nvPr/>
        </p:nvPicPr>
        <p:blipFill>
          <a:blip r:embed="rId4"/>
          <a:stretch>
            <a:fillRect/>
          </a:stretch>
        </p:blipFill>
        <p:spPr>
          <a:xfrm>
            <a:off x="2978354" y="3429000"/>
            <a:ext cx="6004956" cy="3093594"/>
          </a:xfrm>
          <a:prstGeom prst="rect">
            <a:avLst/>
          </a:prstGeom>
        </p:spPr>
      </p:pic>
    </p:spTree>
    <p:extLst>
      <p:ext uri="{BB962C8B-B14F-4D97-AF65-F5344CB8AC3E}">
        <p14:creationId xmlns:p14="http://schemas.microsoft.com/office/powerpoint/2010/main" val="156885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C8823-AEE1-7442-4516-4FC069552723}"/>
              </a:ext>
            </a:extLst>
          </p:cNvPr>
          <p:cNvSpPr>
            <a:spLocks noGrp="1"/>
          </p:cNvSpPr>
          <p:nvPr>
            <p:ph type="title"/>
          </p:nvPr>
        </p:nvSpPr>
        <p:spPr/>
        <p:txBody>
          <a:bodyPr/>
          <a:lstStyle/>
          <a:p>
            <a:r>
              <a:rPr lang="en-US" dirty="0"/>
              <a:t>Execute test</a:t>
            </a:r>
          </a:p>
        </p:txBody>
      </p:sp>
      <p:pic>
        <p:nvPicPr>
          <p:cNvPr id="8" name="Picture 7">
            <a:extLst>
              <a:ext uri="{FF2B5EF4-FFF2-40B4-BE49-F238E27FC236}">
                <a16:creationId xmlns:a16="http://schemas.microsoft.com/office/drawing/2014/main" id="{ED97D9B5-D97B-EEAA-6D42-ECD024A6D0BC}"/>
              </a:ext>
            </a:extLst>
          </p:cNvPr>
          <p:cNvPicPr>
            <a:picLocks noChangeAspect="1"/>
          </p:cNvPicPr>
          <p:nvPr/>
        </p:nvPicPr>
        <p:blipFill>
          <a:blip r:embed="rId2"/>
          <a:stretch>
            <a:fillRect/>
          </a:stretch>
        </p:blipFill>
        <p:spPr>
          <a:xfrm>
            <a:off x="1472540" y="1542142"/>
            <a:ext cx="9246919" cy="4770605"/>
          </a:xfrm>
          <a:prstGeom prst="rect">
            <a:avLst/>
          </a:prstGeom>
        </p:spPr>
      </p:pic>
      <p:sp>
        <p:nvSpPr>
          <p:cNvPr id="9" name="Rectangle 8">
            <a:extLst>
              <a:ext uri="{FF2B5EF4-FFF2-40B4-BE49-F238E27FC236}">
                <a16:creationId xmlns:a16="http://schemas.microsoft.com/office/drawing/2014/main" id="{D80E700D-5235-83BE-98E1-30F5A6488849}"/>
              </a:ext>
            </a:extLst>
          </p:cNvPr>
          <p:cNvSpPr/>
          <p:nvPr/>
        </p:nvSpPr>
        <p:spPr>
          <a:xfrm>
            <a:off x="915498" y="888079"/>
            <a:ext cx="10668000" cy="369332"/>
          </a:xfrm>
          <a:prstGeom prst="rect">
            <a:avLst/>
          </a:prstGeom>
        </p:spPr>
        <p:txBody>
          <a:bodyPr wrap="square">
            <a:spAutoFit/>
          </a:bodyPr>
          <a:lstStyle/>
          <a:p>
            <a:r>
              <a:rPr lang="en-US" dirty="0"/>
              <a:t>Try running “dotnet test” to execute the test case</a:t>
            </a:r>
          </a:p>
        </p:txBody>
      </p:sp>
    </p:spTree>
    <p:extLst>
      <p:ext uri="{BB962C8B-B14F-4D97-AF65-F5344CB8AC3E}">
        <p14:creationId xmlns:p14="http://schemas.microsoft.com/office/powerpoint/2010/main" val="3695091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83301" y="1688327"/>
            <a:ext cx="8632099" cy="1978797"/>
          </a:xfrm>
        </p:spPr>
        <p:txBody>
          <a:bodyPr/>
          <a:lstStyle/>
          <a:p>
            <a:r>
              <a:rPr lang="en-US" sz="7200" dirty="0"/>
              <a:t>Writing and Organization Test</a:t>
            </a:r>
            <a:br>
              <a:rPr lang="en-US" sz="7200" dirty="0"/>
            </a:br>
            <a:br>
              <a:rPr lang="en-US" sz="7200" dirty="0"/>
            </a:br>
            <a:endParaRPr lang="en-US" sz="7200" dirty="0"/>
          </a:p>
        </p:txBody>
      </p:sp>
      <p:sp>
        <p:nvSpPr>
          <p:cNvPr id="3" name="Title 9"/>
          <p:cNvSpPr txBox="1">
            <a:spLocks/>
          </p:cNvSpPr>
          <p:nvPr/>
        </p:nvSpPr>
        <p:spPr>
          <a:xfrm>
            <a:off x="283301" y="3955277"/>
            <a:ext cx="6069874" cy="1997848"/>
          </a:xfrm>
          <a:prstGeom prst="rect">
            <a:avLst/>
          </a:prstGeom>
        </p:spPr>
        <p:txBody>
          <a:bodyPr vert="horz" lIns="90000" tIns="45720" rIns="91440" bIns="45720" rtlCol="0" anchor="t">
            <a:noAutofit/>
          </a:bodyPr>
          <a:lstStyle>
            <a:lvl1pPr algn="l" defTabSz="914400" rtl="0" eaLnBrk="1" latinLnBrk="0" hangingPunct="1">
              <a:lnSpc>
                <a:spcPct val="90000"/>
              </a:lnSpc>
              <a:spcBef>
                <a:spcPct val="0"/>
              </a:spcBef>
              <a:buNone/>
              <a:defRPr lang="en-US" sz="3200" b="1" i="0" kern="1200">
                <a:solidFill>
                  <a:srgbClr val="E30613"/>
                </a:solidFill>
                <a:latin typeface="Arial" panose="020B0604020202020204" pitchFamily="34" charset="0"/>
                <a:ea typeface="Arial" panose="020B0604020202020204" pitchFamily="34" charset="0"/>
                <a:cs typeface="Arial" panose="020B0604020202020204" pitchFamily="34" charset="0"/>
              </a:defRPr>
            </a:lvl1pPr>
          </a:lstStyle>
          <a:p>
            <a:pPr marL="285750" indent="-285750">
              <a:buClr>
                <a:srgbClr val="FF0000"/>
              </a:buClr>
              <a:buFont typeface="Wingdings" panose="05000000000000000000" pitchFamily="2" charset="2"/>
              <a:buChar char="§"/>
            </a:pPr>
            <a:r>
              <a:rPr lang="en-US" sz="1800" b="0" dirty="0" err="1">
                <a:solidFill>
                  <a:schemeClr val="tx1"/>
                </a:solidFill>
              </a:rPr>
              <a:t>Nunit</a:t>
            </a:r>
            <a:r>
              <a:rPr lang="en-US" sz="1800" b="0" dirty="0">
                <a:solidFill>
                  <a:schemeClr val="tx1"/>
                </a:solidFill>
              </a:rPr>
              <a:t> Annotations</a:t>
            </a:r>
          </a:p>
          <a:p>
            <a:pPr marL="285750" indent="-285750">
              <a:buClr>
                <a:srgbClr val="FF0000"/>
              </a:buClr>
              <a:buFont typeface="Wingdings" panose="05000000000000000000" pitchFamily="2" charset="2"/>
              <a:buChar char="§"/>
            </a:pPr>
            <a:r>
              <a:rPr lang="en-US" sz="1800" b="0" dirty="0">
                <a:solidFill>
                  <a:schemeClr val="tx1"/>
                </a:solidFill>
              </a:rPr>
              <a:t>Test Structure</a:t>
            </a:r>
          </a:p>
          <a:p>
            <a:pPr marL="285750" indent="-285750">
              <a:buClr>
                <a:srgbClr val="FF0000"/>
              </a:buClr>
              <a:buFont typeface="Wingdings" panose="05000000000000000000" pitchFamily="2" charset="2"/>
              <a:buChar char="§"/>
            </a:pPr>
            <a:r>
              <a:rPr lang="en-US" sz="1800" b="0" dirty="0">
                <a:solidFill>
                  <a:schemeClr val="tx1"/>
                </a:solidFill>
              </a:rPr>
              <a:t>Using Hooks</a:t>
            </a:r>
          </a:p>
          <a:p>
            <a:pPr marL="285750" indent="-285750">
              <a:buClr>
                <a:srgbClr val="FF0000"/>
              </a:buClr>
              <a:buFont typeface="Wingdings" panose="05000000000000000000" pitchFamily="2" charset="2"/>
              <a:buChar char="§"/>
            </a:pPr>
            <a:r>
              <a:rPr lang="en-US" sz="1800" b="0" dirty="0">
                <a:solidFill>
                  <a:schemeClr val="tx1"/>
                </a:solidFill>
              </a:rPr>
              <a:t>Assertion</a:t>
            </a:r>
          </a:p>
          <a:p>
            <a:pPr marL="285750" indent="-285750">
              <a:buClr>
                <a:srgbClr val="FF0000"/>
              </a:buClr>
              <a:buFont typeface="Wingdings" panose="05000000000000000000" pitchFamily="2" charset="2"/>
              <a:buChar char="§"/>
            </a:pPr>
            <a:r>
              <a:rPr lang="en-US" sz="1800" b="0" dirty="0">
                <a:solidFill>
                  <a:schemeClr val="tx1"/>
                </a:solidFill>
              </a:rPr>
              <a:t>Page Factory</a:t>
            </a:r>
            <a:br>
              <a:rPr lang="en-US" sz="1800" dirty="0"/>
            </a:br>
            <a:br>
              <a:rPr lang="en-US" sz="7200" dirty="0"/>
            </a:br>
            <a:endParaRPr lang="en-US" sz="7200" dirty="0"/>
          </a:p>
        </p:txBody>
      </p:sp>
    </p:spTree>
    <p:extLst>
      <p:ext uri="{BB962C8B-B14F-4D97-AF65-F5344CB8AC3E}">
        <p14:creationId xmlns:p14="http://schemas.microsoft.com/office/powerpoint/2010/main" val="154774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4958609" cy="628377"/>
          </a:xfrm>
          <a:prstGeom prst="rect">
            <a:avLst/>
          </a:prstGeom>
        </p:spPr>
        <p:txBody>
          <a:bodyPr vert="horz" wrap="square" lIns="0" tIns="12700" rIns="0" bIns="0" rtlCol="0">
            <a:spAutoFit/>
          </a:bodyPr>
          <a:lstStyle/>
          <a:p>
            <a:pPr marL="12700">
              <a:lnSpc>
                <a:spcPct val="100000"/>
              </a:lnSpc>
              <a:spcBef>
                <a:spcPts val="100"/>
              </a:spcBef>
            </a:pPr>
            <a:r>
              <a:rPr lang="en-US" sz="4000" dirty="0" err="1">
                <a:solidFill>
                  <a:schemeClr val="bg1"/>
                </a:solidFill>
              </a:rPr>
              <a:t>Nunit</a:t>
            </a:r>
            <a:r>
              <a:rPr lang="en-US" sz="4000" dirty="0">
                <a:solidFill>
                  <a:schemeClr val="bg1"/>
                </a:solidFill>
              </a:rPr>
              <a:t> Annotations</a:t>
            </a:r>
            <a:endParaRPr sz="4000" dirty="0">
              <a:solidFill>
                <a:schemeClr val="bg1"/>
              </a:solidFill>
            </a:endParaRPr>
          </a:p>
        </p:txBody>
      </p:sp>
    </p:spTree>
    <p:extLst>
      <p:ext uri="{BB962C8B-B14F-4D97-AF65-F5344CB8AC3E}">
        <p14:creationId xmlns:p14="http://schemas.microsoft.com/office/powerpoint/2010/main" val="2271692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err="1"/>
              <a:t>Nunit</a:t>
            </a:r>
            <a:r>
              <a:rPr lang="en-US" dirty="0"/>
              <a:t> Annotations</a:t>
            </a:r>
            <a:br>
              <a:rPr lang="en-US" dirty="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25322905"/>
              </p:ext>
            </p:extLst>
          </p:nvPr>
        </p:nvGraphicFramePr>
        <p:xfrm>
          <a:off x="1009646" y="667917"/>
          <a:ext cx="9963154" cy="4603538"/>
        </p:xfrm>
        <a:graphic>
          <a:graphicData uri="http://schemas.openxmlformats.org/drawingml/2006/table">
            <a:tbl>
              <a:tblPr/>
              <a:tblGrid>
                <a:gridCol w="4981577">
                  <a:extLst>
                    <a:ext uri="{9D8B030D-6E8A-4147-A177-3AD203B41FA5}">
                      <a16:colId xmlns:a16="http://schemas.microsoft.com/office/drawing/2014/main" val="4094036117"/>
                    </a:ext>
                  </a:extLst>
                </a:gridCol>
                <a:gridCol w="4981577">
                  <a:extLst>
                    <a:ext uri="{9D8B030D-6E8A-4147-A177-3AD203B41FA5}">
                      <a16:colId xmlns:a16="http://schemas.microsoft.com/office/drawing/2014/main" val="4201486661"/>
                    </a:ext>
                  </a:extLst>
                </a:gridCol>
              </a:tblGrid>
              <a:tr h="325814">
                <a:tc>
                  <a:txBody>
                    <a:bodyPr/>
                    <a:lstStyle/>
                    <a:p>
                      <a:pPr algn="ctr"/>
                      <a:r>
                        <a:rPr lang="en-US" sz="1800" b="1" i="0" kern="1200" cap="all" dirty="0">
                          <a:solidFill>
                            <a:schemeClr val="bg1"/>
                          </a:solidFill>
                          <a:effectLst/>
                          <a:latin typeface="+mn-lt"/>
                          <a:ea typeface="+mn-ea"/>
                          <a:cs typeface="+mn-cs"/>
                        </a:rPr>
                        <a:t>DESCRIPTION</a:t>
                      </a:r>
                      <a:endParaRPr lang="en-US" sz="1800" b="1" cap="all" dirty="0">
                        <a:solidFill>
                          <a:schemeClr val="bg1"/>
                        </a:solidFill>
                        <a:effectLst/>
                      </a:endParaRPr>
                    </a:p>
                  </a:txBody>
                  <a:tcPr marL="23489" marR="23489" marT="11745" marB="11745" anchor="ctr">
                    <a:lnL>
                      <a:noFill/>
                    </a:lnL>
                    <a:lnR>
                      <a:noFill/>
                    </a:lnR>
                    <a:lnT>
                      <a:noFill/>
                    </a:lnT>
                    <a:lnB w="12700" cap="flat" cmpd="sng" algn="ctr">
                      <a:solidFill>
                        <a:schemeClr val="tx1"/>
                      </a:solidFill>
                      <a:prstDash val="solid"/>
                      <a:round/>
                      <a:headEnd type="none" w="med" len="med"/>
                      <a:tailEnd type="none" w="med" len="med"/>
                    </a:lnB>
                    <a:solidFill>
                      <a:srgbClr val="007B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Annotations</a:t>
                      </a:r>
                      <a:endParaRPr lang="en-US" sz="1800" b="1" cap="all" dirty="0">
                        <a:solidFill>
                          <a:schemeClr val="bg1"/>
                        </a:solidFill>
                        <a:effectLst/>
                      </a:endParaRPr>
                    </a:p>
                  </a:txBody>
                  <a:tcPr marL="23489" marR="23489" marT="11745" marB="11745" anchor="ctr">
                    <a:lnL>
                      <a:noFill/>
                    </a:lnL>
                    <a:lnR>
                      <a:noFill/>
                    </a:lnR>
                    <a:lnT>
                      <a:noFill/>
                    </a:lnT>
                    <a:lnB w="12700" cap="flat" cmpd="sng" algn="ctr">
                      <a:solidFill>
                        <a:schemeClr val="tx1"/>
                      </a:solidFill>
                      <a:prstDash val="solid"/>
                      <a:round/>
                      <a:headEnd type="none" w="med" len="med"/>
                      <a:tailEnd type="none" w="med" len="med"/>
                    </a:lnB>
                    <a:solidFill>
                      <a:srgbClr val="007BFF"/>
                    </a:solidFill>
                  </a:tcPr>
                </a:tc>
                <a:extLst>
                  <a:ext uri="{0D108BD9-81ED-4DB2-BD59-A6C34878D82A}">
                    <a16:rowId xmlns:a16="http://schemas.microsoft.com/office/drawing/2014/main" val="132572128"/>
                  </a:ext>
                </a:extLst>
              </a:tr>
              <a:tr h="325694">
                <a:tc>
                  <a:txBody>
                    <a:bodyPr/>
                    <a:lstStyle/>
                    <a:p>
                      <a:pPr algn="l"/>
                      <a:r>
                        <a:rPr lang="en-US" sz="1800" b="0" dirty="0">
                          <a:effectLst/>
                        </a:rPr>
                        <a:t>Marks a test method/individual test</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800" b="0" dirty="0">
                          <a:effectLst/>
                        </a:rPr>
                        <a:t>[Test]</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65306343"/>
                  </a:ext>
                </a:extLst>
              </a:tr>
              <a:tr h="325694">
                <a:tc>
                  <a:txBody>
                    <a:bodyPr/>
                    <a:lstStyle/>
                    <a:p>
                      <a:pPr algn="l"/>
                      <a:r>
                        <a:rPr lang="en-US" b="0" dirty="0">
                          <a:effectLst/>
                        </a:rPr>
                        <a:t>Marks a method with parameters and provides the inline arguments.</a:t>
                      </a:r>
                    </a:p>
                  </a:txBody>
                  <a:tcPr marR="95250"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800" b="0" i="0" kern="1200" dirty="0">
                          <a:solidFill>
                            <a:schemeClr val="tx1"/>
                          </a:solidFill>
                          <a:effectLst/>
                          <a:latin typeface="+mn-lt"/>
                          <a:ea typeface="+mn-ea"/>
                          <a:cs typeface="+mn-cs"/>
                        </a:rPr>
                        <a:t>[</a:t>
                      </a:r>
                      <a:r>
                        <a:rPr lang="en-US" sz="1800" b="0" i="0" kern="1200" dirty="0" err="1">
                          <a:solidFill>
                            <a:schemeClr val="tx1"/>
                          </a:solidFill>
                          <a:effectLst/>
                          <a:latin typeface="+mn-lt"/>
                          <a:ea typeface="+mn-ea"/>
                          <a:cs typeface="+mn-cs"/>
                        </a:rPr>
                        <a:t>TestCase</a:t>
                      </a:r>
                      <a:r>
                        <a:rPr lang="en-US" sz="1800" b="0" i="0" kern="1200" dirty="0">
                          <a:solidFill>
                            <a:schemeClr val="tx1"/>
                          </a:solidFill>
                          <a:effectLst/>
                          <a:latin typeface="+mn-lt"/>
                          <a:ea typeface="+mn-ea"/>
                          <a:cs typeface="+mn-cs"/>
                        </a:rPr>
                        <a:t>]</a:t>
                      </a:r>
                      <a:endParaRPr lang="en-US" sz="1800" b="0" dirty="0">
                        <a:effectLst/>
                      </a:endParaRP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25758610"/>
                  </a:ext>
                </a:extLst>
              </a:tr>
              <a:tr h="325694">
                <a:tc>
                  <a:txBody>
                    <a:bodyPr/>
                    <a:lstStyle/>
                    <a:p>
                      <a:pPr algn="l"/>
                      <a:r>
                        <a:rPr lang="en-US" sz="1800" b="0" dirty="0">
                          <a:effectLst/>
                        </a:rPr>
                        <a:t>Indicates that a class has a group of unit tests</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800" b="0" dirty="0">
                          <a:effectLst/>
                        </a:rPr>
                        <a:t>[</a:t>
                      </a:r>
                      <a:r>
                        <a:rPr lang="en-US" sz="1800" b="0" dirty="0" err="1">
                          <a:effectLst/>
                        </a:rPr>
                        <a:t>TestFixture</a:t>
                      </a:r>
                      <a:r>
                        <a:rPr lang="en-US" sz="1800" b="0" dirty="0">
                          <a:effectLst/>
                        </a:rPr>
                        <a:t>]</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96220614"/>
                  </a:ext>
                </a:extLst>
              </a:tr>
              <a:tr h="325694">
                <a:tc>
                  <a:txBody>
                    <a:bodyPr/>
                    <a:lstStyle/>
                    <a:p>
                      <a:pPr algn="l"/>
                      <a:r>
                        <a:rPr lang="en-US" sz="1800" b="0" dirty="0">
                          <a:effectLst/>
                        </a:rPr>
                        <a:t>Ignores a test case</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800" b="0" dirty="0">
                          <a:effectLst/>
                        </a:rPr>
                        <a:t>[Ignore(“reason”)]</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77046277"/>
                  </a:ext>
                </a:extLst>
              </a:tr>
              <a:tr h="325694">
                <a:tc>
                  <a:txBody>
                    <a:bodyPr/>
                    <a:lstStyle/>
                    <a:p>
                      <a:pPr algn="l"/>
                      <a:r>
                        <a:rPr lang="en-US" sz="1800" b="0" dirty="0">
                          <a:effectLst/>
                        </a:rPr>
                        <a:t>Categorize test cases or classes</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800" b="0" dirty="0">
                          <a:effectLst/>
                        </a:rPr>
                        <a:t>[Category()]</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83396148"/>
                  </a:ext>
                </a:extLst>
              </a:tr>
              <a:tr h="325694">
                <a:tc>
                  <a:txBody>
                    <a:bodyPr/>
                    <a:lstStyle/>
                    <a:p>
                      <a:pPr algn="l"/>
                      <a:r>
                        <a:rPr lang="en-US" sz="1800" b="0" dirty="0">
                          <a:effectLst/>
                        </a:rPr>
                        <a:t>Contains the initialization code, which is triggered before every test case</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800" b="0">
                          <a:effectLst/>
                        </a:rPr>
                        <a:t>[SetUp]</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7288090"/>
                  </a:ext>
                </a:extLst>
              </a:tr>
              <a:tr h="325694">
                <a:tc>
                  <a:txBody>
                    <a:bodyPr/>
                    <a:lstStyle/>
                    <a:p>
                      <a:pPr algn="l"/>
                      <a:r>
                        <a:rPr lang="en-US" sz="1800" b="0" dirty="0">
                          <a:effectLst/>
                        </a:rPr>
                        <a:t>Contains the cleanup code, which is triggered after every test case</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800" b="0">
                          <a:effectLst/>
                        </a:rPr>
                        <a:t>[TearDown]</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35511363"/>
                  </a:ext>
                </a:extLst>
              </a:tr>
              <a:tr h="325694">
                <a:tc>
                  <a:txBody>
                    <a:bodyPr/>
                    <a:lstStyle/>
                    <a:p>
                      <a:pPr algn="l"/>
                      <a:r>
                        <a:rPr lang="en-US" sz="1800" b="0" dirty="0">
                          <a:effectLst/>
                        </a:rPr>
                        <a:t>Contains method that is triggered once before test cases start</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800" b="0" dirty="0">
                          <a:effectLst/>
                        </a:rPr>
                        <a:t>[</a:t>
                      </a:r>
                      <a:r>
                        <a:rPr lang="en-US" sz="1800" b="0" dirty="0" err="1">
                          <a:effectLst/>
                        </a:rPr>
                        <a:t>OneTimeSetUp</a:t>
                      </a:r>
                      <a:r>
                        <a:rPr lang="en-US" sz="1800" b="0" dirty="0">
                          <a:effectLst/>
                        </a:rPr>
                        <a:t>]</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19366352"/>
                  </a:ext>
                </a:extLst>
              </a:tr>
              <a:tr h="325694">
                <a:tc>
                  <a:txBody>
                    <a:bodyPr/>
                    <a:lstStyle/>
                    <a:p>
                      <a:pPr algn="l"/>
                      <a:r>
                        <a:rPr lang="en-US" sz="1800" b="0" dirty="0">
                          <a:effectLst/>
                        </a:rPr>
                        <a:t>Contains method that is triggered once before test cases end</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1800" b="0" dirty="0">
                          <a:effectLst/>
                        </a:rPr>
                        <a:t>[</a:t>
                      </a:r>
                      <a:r>
                        <a:rPr lang="en-US" sz="1800" b="0" dirty="0" err="1">
                          <a:effectLst/>
                        </a:rPr>
                        <a:t>OneTimeTearDown</a:t>
                      </a:r>
                      <a:r>
                        <a:rPr lang="en-US" sz="1800" b="0" dirty="0">
                          <a:effectLst/>
                        </a:rPr>
                        <a:t>]</a:t>
                      </a:r>
                    </a:p>
                  </a:txBody>
                  <a:tcPr marL="23489" marR="24468" marT="14681" marB="146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46241974"/>
                  </a:ext>
                </a:extLst>
              </a:tr>
            </a:tbl>
          </a:graphicData>
        </a:graphic>
      </p:graphicFrame>
      <p:sp>
        <p:nvSpPr>
          <p:cNvPr id="2" name="Rectangle 1"/>
          <p:cNvSpPr/>
          <p:nvPr/>
        </p:nvSpPr>
        <p:spPr>
          <a:xfrm>
            <a:off x="5210174" y="6039536"/>
            <a:ext cx="7343775" cy="369332"/>
          </a:xfrm>
          <a:prstGeom prst="rect">
            <a:avLst/>
          </a:prstGeom>
        </p:spPr>
        <p:txBody>
          <a:bodyPr wrap="square">
            <a:spAutoFit/>
          </a:bodyPr>
          <a:lstStyle/>
          <a:p>
            <a:r>
              <a:rPr lang="en-US" dirty="0">
                <a:hlinkClick r:id="rId3"/>
              </a:rPr>
              <a:t>https://docs.nunit.org/articles/nunit/writing-tests/attributes/test.html</a:t>
            </a:r>
            <a:endParaRPr lang="en-US" dirty="0"/>
          </a:p>
        </p:txBody>
      </p:sp>
    </p:spTree>
    <p:extLst>
      <p:ext uri="{BB962C8B-B14F-4D97-AF65-F5344CB8AC3E}">
        <p14:creationId xmlns:p14="http://schemas.microsoft.com/office/powerpoint/2010/main" val="1738822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4958609" cy="628377"/>
          </a:xfrm>
          <a:prstGeom prst="rect">
            <a:avLst/>
          </a:prstGeom>
        </p:spPr>
        <p:txBody>
          <a:bodyPr vert="horz" wrap="square" lIns="0" tIns="12700" rIns="0" bIns="0" rtlCol="0">
            <a:spAutoFit/>
          </a:bodyPr>
          <a:lstStyle/>
          <a:p>
            <a:pPr marL="12700">
              <a:lnSpc>
                <a:spcPct val="100000"/>
              </a:lnSpc>
              <a:spcBef>
                <a:spcPts val="100"/>
              </a:spcBef>
            </a:pPr>
            <a:r>
              <a:rPr lang="en-US" sz="4000" dirty="0">
                <a:solidFill>
                  <a:schemeClr val="bg1"/>
                </a:solidFill>
              </a:rPr>
              <a:t>Test Structure</a:t>
            </a:r>
            <a:endParaRPr sz="4000" dirty="0">
              <a:solidFill>
                <a:schemeClr val="bg1"/>
              </a:solidFill>
            </a:endParaRPr>
          </a:p>
        </p:txBody>
      </p:sp>
    </p:spTree>
    <p:extLst>
      <p:ext uri="{BB962C8B-B14F-4D97-AF65-F5344CB8AC3E}">
        <p14:creationId xmlns:p14="http://schemas.microsoft.com/office/powerpoint/2010/main" val="2925733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84233"/>
            <a:ext cx="10515600" cy="538696"/>
          </a:xfrm>
        </p:spPr>
        <p:txBody>
          <a:bodyPr/>
          <a:lstStyle/>
          <a:p>
            <a:r>
              <a:rPr lang="en-US" dirty="0"/>
              <a:t>Test</a:t>
            </a:r>
            <a:br>
              <a:rPr lang="en-US" dirty="0"/>
            </a:br>
            <a:endParaRPr lang="en-US" dirty="0"/>
          </a:p>
        </p:txBody>
      </p:sp>
      <p:pic>
        <p:nvPicPr>
          <p:cNvPr id="2" name="Picture 1"/>
          <p:cNvPicPr>
            <a:picLocks noChangeAspect="1"/>
          </p:cNvPicPr>
          <p:nvPr/>
        </p:nvPicPr>
        <p:blipFill>
          <a:blip r:embed="rId3"/>
          <a:stretch>
            <a:fillRect/>
          </a:stretch>
        </p:blipFill>
        <p:spPr>
          <a:xfrm>
            <a:off x="923922" y="1257300"/>
            <a:ext cx="6143625" cy="1905000"/>
          </a:xfrm>
          <a:prstGeom prst="rect">
            <a:avLst/>
          </a:prstGeom>
        </p:spPr>
      </p:pic>
      <p:sp>
        <p:nvSpPr>
          <p:cNvPr id="4" name="Rectangle 3"/>
          <p:cNvSpPr/>
          <p:nvPr/>
        </p:nvSpPr>
        <p:spPr>
          <a:xfrm>
            <a:off x="923922" y="777942"/>
            <a:ext cx="8922443" cy="369332"/>
          </a:xfrm>
          <a:prstGeom prst="rect">
            <a:avLst/>
          </a:prstGeom>
        </p:spPr>
        <p:txBody>
          <a:bodyPr wrap="none">
            <a:spAutoFit/>
          </a:bodyPr>
          <a:lstStyle/>
          <a:p>
            <a:r>
              <a:rPr lang="en-US" dirty="0"/>
              <a:t>The Test attribute is one way of marking a method inside a </a:t>
            </a:r>
            <a:r>
              <a:rPr lang="en-US" dirty="0" err="1"/>
              <a:t>TestFixture</a:t>
            </a:r>
            <a:r>
              <a:rPr lang="en-US" dirty="0"/>
              <a:t> class as a test.</a:t>
            </a:r>
          </a:p>
        </p:txBody>
      </p:sp>
    </p:spTree>
    <p:extLst>
      <p:ext uri="{BB962C8B-B14F-4D97-AF65-F5344CB8AC3E}">
        <p14:creationId xmlns:p14="http://schemas.microsoft.com/office/powerpoint/2010/main" val="7691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Test Case</a:t>
            </a:r>
            <a:br>
              <a:rPr lang="en-US" dirty="0"/>
            </a:br>
            <a:endParaRPr lang="en-US" dirty="0"/>
          </a:p>
        </p:txBody>
      </p:sp>
      <p:pic>
        <p:nvPicPr>
          <p:cNvPr id="4" name="Picture 3"/>
          <p:cNvPicPr>
            <a:picLocks noChangeAspect="1"/>
          </p:cNvPicPr>
          <p:nvPr/>
        </p:nvPicPr>
        <p:blipFill>
          <a:blip r:embed="rId3"/>
          <a:stretch>
            <a:fillRect/>
          </a:stretch>
        </p:blipFill>
        <p:spPr>
          <a:xfrm>
            <a:off x="990600" y="1323684"/>
            <a:ext cx="10488732" cy="4124632"/>
          </a:xfrm>
          <a:prstGeom prst="rect">
            <a:avLst/>
          </a:prstGeom>
        </p:spPr>
      </p:pic>
      <p:sp>
        <p:nvSpPr>
          <p:cNvPr id="5" name="Rectangle 4"/>
          <p:cNvSpPr/>
          <p:nvPr/>
        </p:nvSpPr>
        <p:spPr>
          <a:xfrm>
            <a:off x="990600" y="601927"/>
            <a:ext cx="9639300" cy="646331"/>
          </a:xfrm>
          <a:prstGeom prst="rect">
            <a:avLst/>
          </a:prstGeom>
        </p:spPr>
        <p:txBody>
          <a:bodyPr wrap="square">
            <a:spAutoFit/>
          </a:bodyPr>
          <a:lstStyle/>
          <a:p>
            <a:r>
              <a:rPr lang="en-US" dirty="0" err="1"/>
              <a:t>TestCaseAttribute</a:t>
            </a:r>
            <a:r>
              <a:rPr lang="en-US" dirty="0"/>
              <a:t> serves the dual purpose of marking a method with parameters as a test method and providing inline data to be used when invoking that method</a:t>
            </a:r>
          </a:p>
        </p:txBody>
      </p:sp>
    </p:spTree>
    <p:extLst>
      <p:ext uri="{BB962C8B-B14F-4D97-AF65-F5344CB8AC3E}">
        <p14:creationId xmlns:p14="http://schemas.microsoft.com/office/powerpoint/2010/main" val="1055117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Test Fixture</a:t>
            </a:r>
            <a:br>
              <a:rPr lang="en-US" dirty="0"/>
            </a:br>
            <a:endParaRPr lang="en-US" dirty="0"/>
          </a:p>
        </p:txBody>
      </p:sp>
      <p:sp>
        <p:nvSpPr>
          <p:cNvPr id="2" name="Rectangle 1"/>
          <p:cNvSpPr/>
          <p:nvPr/>
        </p:nvSpPr>
        <p:spPr>
          <a:xfrm>
            <a:off x="923922" y="630984"/>
            <a:ext cx="10944228" cy="923330"/>
          </a:xfrm>
          <a:prstGeom prst="rect">
            <a:avLst/>
          </a:prstGeom>
        </p:spPr>
        <p:txBody>
          <a:bodyPr wrap="square">
            <a:spAutoFit/>
          </a:bodyPr>
          <a:lstStyle/>
          <a:p>
            <a:r>
              <a:rPr lang="en-US" dirty="0">
                <a:solidFill>
                  <a:srgbClr val="333333"/>
                </a:solidFill>
              </a:rPr>
              <a:t>The </a:t>
            </a:r>
            <a:r>
              <a:rPr lang="en-US" b="1" dirty="0" err="1">
                <a:solidFill>
                  <a:srgbClr val="333333"/>
                </a:solidFill>
              </a:rPr>
              <a:t>TestFixture</a:t>
            </a:r>
            <a:r>
              <a:rPr lang="en-US" dirty="0">
                <a:solidFill>
                  <a:srgbClr val="333333"/>
                </a:solidFill>
              </a:rPr>
              <a:t> attribute is optional for non-parameterized, non-generic fixtures. So long as the class contains at least one method marked with the </a:t>
            </a:r>
            <a:r>
              <a:rPr lang="en-US" b="1" dirty="0">
                <a:solidFill>
                  <a:srgbClr val="333333"/>
                </a:solidFill>
              </a:rPr>
              <a:t>Test</a:t>
            </a:r>
            <a:r>
              <a:rPr lang="en-US" dirty="0">
                <a:solidFill>
                  <a:srgbClr val="333333"/>
                </a:solidFill>
              </a:rPr>
              <a:t>, </a:t>
            </a:r>
            <a:r>
              <a:rPr lang="en-US" b="1" dirty="0" err="1">
                <a:solidFill>
                  <a:srgbClr val="333333"/>
                </a:solidFill>
              </a:rPr>
              <a:t>TestCase</a:t>
            </a:r>
            <a:r>
              <a:rPr lang="en-US" dirty="0">
                <a:solidFill>
                  <a:srgbClr val="333333"/>
                </a:solidFill>
              </a:rPr>
              <a:t> or </a:t>
            </a:r>
            <a:r>
              <a:rPr lang="en-US" b="1" dirty="0" err="1">
                <a:solidFill>
                  <a:srgbClr val="333333"/>
                </a:solidFill>
              </a:rPr>
              <a:t>TestCaseSource</a:t>
            </a:r>
            <a:r>
              <a:rPr lang="en-US" dirty="0">
                <a:solidFill>
                  <a:srgbClr val="333333"/>
                </a:solidFill>
              </a:rPr>
              <a:t> attribute, it will be treated as a test fixture.</a:t>
            </a:r>
            <a:endParaRPr lang="en-US" dirty="0"/>
          </a:p>
        </p:txBody>
      </p:sp>
      <p:pic>
        <p:nvPicPr>
          <p:cNvPr id="6" name="Picture 5"/>
          <p:cNvPicPr>
            <a:picLocks noChangeAspect="1"/>
          </p:cNvPicPr>
          <p:nvPr/>
        </p:nvPicPr>
        <p:blipFill>
          <a:blip r:embed="rId3"/>
          <a:stretch>
            <a:fillRect/>
          </a:stretch>
        </p:blipFill>
        <p:spPr>
          <a:xfrm>
            <a:off x="923922" y="1591247"/>
            <a:ext cx="9146893" cy="4954567"/>
          </a:xfrm>
          <a:prstGeom prst="rect">
            <a:avLst/>
          </a:prstGeom>
        </p:spPr>
      </p:pic>
    </p:spTree>
    <p:extLst>
      <p:ext uri="{BB962C8B-B14F-4D97-AF65-F5344CB8AC3E}">
        <p14:creationId xmlns:p14="http://schemas.microsoft.com/office/powerpoint/2010/main" val="287782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Category</a:t>
            </a:r>
            <a:br>
              <a:rPr lang="en-US" dirty="0"/>
            </a:br>
            <a:endParaRPr lang="en-US" dirty="0"/>
          </a:p>
        </p:txBody>
      </p:sp>
      <p:pic>
        <p:nvPicPr>
          <p:cNvPr id="2" name="Picture 1"/>
          <p:cNvPicPr>
            <a:picLocks noChangeAspect="1"/>
          </p:cNvPicPr>
          <p:nvPr/>
        </p:nvPicPr>
        <p:blipFill>
          <a:blip r:embed="rId3"/>
          <a:stretch>
            <a:fillRect/>
          </a:stretch>
        </p:blipFill>
        <p:spPr>
          <a:xfrm>
            <a:off x="1038222" y="1627720"/>
            <a:ext cx="7543803" cy="4880721"/>
          </a:xfrm>
          <a:prstGeom prst="rect">
            <a:avLst/>
          </a:prstGeom>
        </p:spPr>
      </p:pic>
      <p:sp>
        <p:nvSpPr>
          <p:cNvPr id="4" name="Rectangle 3"/>
          <p:cNvSpPr/>
          <p:nvPr/>
        </p:nvSpPr>
        <p:spPr>
          <a:xfrm>
            <a:off x="923922" y="591510"/>
            <a:ext cx="10668310" cy="646331"/>
          </a:xfrm>
          <a:prstGeom prst="rect">
            <a:avLst/>
          </a:prstGeom>
        </p:spPr>
        <p:txBody>
          <a:bodyPr wrap="square">
            <a:spAutoFit/>
          </a:bodyPr>
          <a:lstStyle/>
          <a:p>
            <a:r>
              <a:rPr lang="en-US" dirty="0"/>
              <a:t>The Category attribute provides an alternative to suites for dealing with groups of tests. Either individual test cases or fixtures may be identified as belonging to a particular category. </a:t>
            </a:r>
          </a:p>
        </p:txBody>
      </p:sp>
      <p:sp>
        <p:nvSpPr>
          <p:cNvPr id="5" name="Rectangle 4"/>
          <p:cNvSpPr/>
          <p:nvPr/>
        </p:nvSpPr>
        <p:spPr>
          <a:xfrm>
            <a:off x="1038222" y="1237841"/>
            <a:ext cx="8648703" cy="369332"/>
          </a:xfrm>
          <a:prstGeom prst="rect">
            <a:avLst/>
          </a:prstGeom>
        </p:spPr>
        <p:txBody>
          <a:bodyPr wrap="square">
            <a:spAutoFit/>
          </a:bodyPr>
          <a:lstStyle/>
          <a:p>
            <a:r>
              <a:rPr lang="en-US" dirty="0" err="1"/>
              <a:t>dotnet</a:t>
            </a:r>
            <a:r>
              <a:rPr lang="en-US" dirty="0"/>
              <a:t> test .\</a:t>
            </a:r>
            <a:r>
              <a:rPr lang="en-US" dirty="0" err="1"/>
              <a:t>DemoNunitFW</a:t>
            </a:r>
            <a:r>
              <a:rPr lang="en-US" dirty="0"/>
              <a:t>\</a:t>
            </a:r>
            <a:r>
              <a:rPr lang="en-US" dirty="0" err="1"/>
              <a:t>DemoNunitFW.csproj</a:t>
            </a:r>
            <a:r>
              <a:rPr lang="en-US" dirty="0"/>
              <a:t>  --filter Category=Test1</a:t>
            </a:r>
          </a:p>
        </p:txBody>
      </p:sp>
    </p:spTree>
    <p:extLst>
      <p:ext uri="{BB962C8B-B14F-4D97-AF65-F5344CB8AC3E}">
        <p14:creationId xmlns:p14="http://schemas.microsoft.com/office/powerpoint/2010/main" val="303926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0273" y="374228"/>
            <a:ext cx="10515600" cy="538696"/>
          </a:xfrm>
        </p:spPr>
        <p:txBody>
          <a:bodyPr/>
          <a:lstStyle/>
          <a:p>
            <a:r>
              <a:rPr lang="en-US" dirty="0"/>
              <a:t>Agenda</a:t>
            </a:r>
          </a:p>
        </p:txBody>
      </p:sp>
      <p:sp>
        <p:nvSpPr>
          <p:cNvPr id="4" name="Content Placeholder 3"/>
          <p:cNvSpPr>
            <a:spLocks noGrp="1"/>
          </p:cNvSpPr>
          <p:nvPr>
            <p:ph sz="quarter" idx="10"/>
          </p:nvPr>
        </p:nvSpPr>
        <p:spPr>
          <a:xfrm>
            <a:off x="947187" y="944142"/>
            <a:ext cx="9781773" cy="4426295"/>
          </a:xfrm>
        </p:spPr>
        <p:txBody>
          <a:bodyPr/>
          <a:lstStyle/>
          <a:p>
            <a:pPr>
              <a:lnSpc>
                <a:spcPct val="200000"/>
              </a:lnSpc>
            </a:pPr>
            <a:r>
              <a:rPr lang="en-US" sz="2400" dirty="0"/>
              <a:t>1. </a:t>
            </a:r>
            <a:r>
              <a:rPr lang="en-US" sz="2400" dirty="0" err="1"/>
              <a:t>Nunit</a:t>
            </a:r>
            <a:r>
              <a:rPr lang="en-US" sz="2400" dirty="0"/>
              <a:t> Introduction</a:t>
            </a:r>
          </a:p>
          <a:p>
            <a:pPr>
              <a:lnSpc>
                <a:spcPct val="200000"/>
              </a:lnSpc>
            </a:pPr>
            <a:r>
              <a:rPr lang="en-US" sz="2400" dirty="0"/>
              <a:t>2. Set Up Environment</a:t>
            </a:r>
          </a:p>
          <a:p>
            <a:pPr>
              <a:lnSpc>
                <a:spcPct val="200000"/>
              </a:lnSpc>
            </a:pPr>
            <a:r>
              <a:rPr lang="en-US" sz="2400" dirty="0"/>
              <a:t>3. Writing and Organization Test</a:t>
            </a:r>
          </a:p>
          <a:p>
            <a:pPr>
              <a:lnSpc>
                <a:spcPct val="200000"/>
              </a:lnSpc>
            </a:pPr>
            <a:r>
              <a:rPr lang="en-US" sz="2400" dirty="0"/>
              <a:t>4. Practice</a:t>
            </a:r>
          </a:p>
          <a:p>
            <a:pPr>
              <a:lnSpc>
                <a:spcPct val="200000"/>
              </a:lnSpc>
            </a:pPr>
            <a:r>
              <a:rPr lang="en-US" sz="2400" dirty="0"/>
              <a:t>5. QA</a:t>
            </a:r>
          </a:p>
          <a:p>
            <a:endParaRPr lang="en-US" sz="2400" dirty="0"/>
          </a:p>
          <a:p>
            <a:endParaRPr lang="en-US" sz="2400" dirty="0"/>
          </a:p>
        </p:txBody>
      </p:sp>
    </p:spTree>
    <p:extLst>
      <p:ext uri="{BB962C8B-B14F-4D97-AF65-F5344CB8AC3E}">
        <p14:creationId xmlns:p14="http://schemas.microsoft.com/office/powerpoint/2010/main" val="561009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Ignore</a:t>
            </a:r>
            <a:br>
              <a:rPr lang="en-US" dirty="0"/>
            </a:br>
            <a:endParaRPr lang="en-US" dirty="0"/>
          </a:p>
        </p:txBody>
      </p:sp>
      <p:sp>
        <p:nvSpPr>
          <p:cNvPr id="6" name="Rectangle 5"/>
          <p:cNvSpPr/>
          <p:nvPr/>
        </p:nvSpPr>
        <p:spPr>
          <a:xfrm>
            <a:off x="923922" y="667917"/>
            <a:ext cx="10325103" cy="369332"/>
          </a:xfrm>
          <a:prstGeom prst="rect">
            <a:avLst/>
          </a:prstGeom>
        </p:spPr>
        <p:txBody>
          <a:bodyPr wrap="square">
            <a:spAutoFit/>
          </a:bodyPr>
          <a:lstStyle/>
          <a:p>
            <a:r>
              <a:rPr lang="en-US" b="1" dirty="0" err="1">
                <a:solidFill>
                  <a:srgbClr val="333333"/>
                </a:solidFill>
              </a:rPr>
              <a:t>IgnoreAttribute</a:t>
            </a:r>
            <a:r>
              <a:rPr lang="en-US" dirty="0">
                <a:solidFill>
                  <a:srgbClr val="333333"/>
                </a:solidFill>
              </a:rPr>
              <a:t> is used to indicate that a test should not be executed for some reason.</a:t>
            </a:r>
            <a:endParaRPr lang="en-US" dirty="0"/>
          </a:p>
        </p:txBody>
      </p:sp>
      <p:pic>
        <p:nvPicPr>
          <p:cNvPr id="7" name="Picture 6"/>
          <p:cNvPicPr>
            <a:picLocks noChangeAspect="1"/>
          </p:cNvPicPr>
          <p:nvPr/>
        </p:nvPicPr>
        <p:blipFill>
          <a:blip r:embed="rId3"/>
          <a:stretch>
            <a:fillRect/>
          </a:stretch>
        </p:blipFill>
        <p:spPr>
          <a:xfrm>
            <a:off x="923922" y="1037249"/>
            <a:ext cx="8245113" cy="5262949"/>
          </a:xfrm>
          <a:prstGeom prst="rect">
            <a:avLst/>
          </a:prstGeom>
        </p:spPr>
      </p:pic>
    </p:spTree>
    <p:extLst>
      <p:ext uri="{BB962C8B-B14F-4D97-AF65-F5344CB8AC3E}">
        <p14:creationId xmlns:p14="http://schemas.microsoft.com/office/powerpoint/2010/main" val="659083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4958609" cy="628377"/>
          </a:xfrm>
          <a:prstGeom prst="rect">
            <a:avLst/>
          </a:prstGeom>
        </p:spPr>
        <p:txBody>
          <a:bodyPr vert="horz" wrap="square" lIns="0" tIns="12700" rIns="0" bIns="0" rtlCol="0">
            <a:spAutoFit/>
          </a:bodyPr>
          <a:lstStyle/>
          <a:p>
            <a:pPr marL="12700">
              <a:lnSpc>
                <a:spcPct val="100000"/>
              </a:lnSpc>
              <a:spcBef>
                <a:spcPts val="100"/>
              </a:spcBef>
            </a:pPr>
            <a:r>
              <a:rPr lang="en-US" sz="4000" dirty="0">
                <a:solidFill>
                  <a:schemeClr val="bg1"/>
                </a:solidFill>
              </a:rPr>
              <a:t>Using Hooks</a:t>
            </a:r>
            <a:endParaRPr sz="4000" dirty="0">
              <a:solidFill>
                <a:schemeClr val="bg1"/>
              </a:solidFill>
            </a:endParaRPr>
          </a:p>
        </p:txBody>
      </p:sp>
    </p:spTree>
    <p:extLst>
      <p:ext uri="{BB962C8B-B14F-4D97-AF65-F5344CB8AC3E}">
        <p14:creationId xmlns:p14="http://schemas.microsoft.com/office/powerpoint/2010/main" val="2443174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Setup/Teardown before each tests start/complete</a:t>
            </a:r>
            <a:br>
              <a:rPr lang="en-US" dirty="0"/>
            </a:br>
            <a:endParaRPr lang="en-US" dirty="0"/>
          </a:p>
        </p:txBody>
      </p:sp>
      <p:pic>
        <p:nvPicPr>
          <p:cNvPr id="6" name="Picture 5"/>
          <p:cNvPicPr>
            <a:picLocks noChangeAspect="1"/>
          </p:cNvPicPr>
          <p:nvPr/>
        </p:nvPicPr>
        <p:blipFill>
          <a:blip r:embed="rId3"/>
          <a:stretch>
            <a:fillRect/>
          </a:stretch>
        </p:blipFill>
        <p:spPr>
          <a:xfrm>
            <a:off x="923922" y="667916"/>
            <a:ext cx="10497876" cy="5694783"/>
          </a:xfrm>
          <a:prstGeom prst="rect">
            <a:avLst/>
          </a:prstGeom>
        </p:spPr>
      </p:pic>
    </p:spTree>
    <p:extLst>
      <p:ext uri="{BB962C8B-B14F-4D97-AF65-F5344CB8AC3E}">
        <p14:creationId xmlns:p14="http://schemas.microsoft.com/office/powerpoint/2010/main" val="356585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1134728" cy="538696"/>
          </a:xfrm>
        </p:spPr>
        <p:txBody>
          <a:bodyPr/>
          <a:lstStyle/>
          <a:p>
            <a:r>
              <a:rPr lang="en-US" dirty="0"/>
              <a:t>Setup/Teardown before/after all tests in Test Class start/complete</a:t>
            </a:r>
            <a:br>
              <a:rPr lang="en-US" dirty="0"/>
            </a:br>
            <a:endParaRPr lang="en-US" dirty="0"/>
          </a:p>
        </p:txBody>
      </p:sp>
      <p:pic>
        <p:nvPicPr>
          <p:cNvPr id="4" name="Picture 3"/>
          <p:cNvPicPr>
            <a:picLocks noChangeAspect="1"/>
          </p:cNvPicPr>
          <p:nvPr/>
        </p:nvPicPr>
        <p:blipFill>
          <a:blip r:embed="rId3"/>
          <a:stretch>
            <a:fillRect/>
          </a:stretch>
        </p:blipFill>
        <p:spPr>
          <a:xfrm>
            <a:off x="923922" y="1106067"/>
            <a:ext cx="9830105" cy="5329760"/>
          </a:xfrm>
          <a:prstGeom prst="rect">
            <a:avLst/>
          </a:prstGeom>
        </p:spPr>
      </p:pic>
    </p:spTree>
    <p:extLst>
      <p:ext uri="{BB962C8B-B14F-4D97-AF65-F5344CB8AC3E}">
        <p14:creationId xmlns:p14="http://schemas.microsoft.com/office/powerpoint/2010/main" val="527743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Global Hooks – Base Test</a:t>
            </a:r>
          </a:p>
        </p:txBody>
      </p:sp>
      <p:pic>
        <p:nvPicPr>
          <p:cNvPr id="2" name="Picture 1"/>
          <p:cNvPicPr>
            <a:picLocks noChangeAspect="1"/>
          </p:cNvPicPr>
          <p:nvPr/>
        </p:nvPicPr>
        <p:blipFill>
          <a:blip r:embed="rId3"/>
          <a:stretch>
            <a:fillRect/>
          </a:stretch>
        </p:blipFill>
        <p:spPr>
          <a:xfrm>
            <a:off x="238122" y="667917"/>
            <a:ext cx="5943600" cy="3046834"/>
          </a:xfrm>
          <a:prstGeom prst="rect">
            <a:avLst/>
          </a:prstGeom>
        </p:spPr>
      </p:pic>
      <p:pic>
        <p:nvPicPr>
          <p:cNvPr id="4" name="Picture 3"/>
          <p:cNvPicPr>
            <a:picLocks noChangeAspect="1"/>
          </p:cNvPicPr>
          <p:nvPr/>
        </p:nvPicPr>
        <p:blipFill>
          <a:blip r:embed="rId4"/>
          <a:stretch>
            <a:fillRect/>
          </a:stretch>
        </p:blipFill>
        <p:spPr>
          <a:xfrm>
            <a:off x="6279517" y="561975"/>
            <a:ext cx="5700388" cy="5780194"/>
          </a:xfrm>
          <a:prstGeom prst="rect">
            <a:avLst/>
          </a:prstGeom>
        </p:spPr>
      </p:pic>
    </p:spTree>
    <p:extLst>
      <p:ext uri="{BB962C8B-B14F-4D97-AF65-F5344CB8AC3E}">
        <p14:creationId xmlns:p14="http://schemas.microsoft.com/office/powerpoint/2010/main" val="233354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Global Hooks – Setup/</a:t>
            </a:r>
            <a:r>
              <a:rPr lang="en-US" dirty="0" err="1"/>
              <a:t>TearDown</a:t>
            </a:r>
            <a:r>
              <a:rPr lang="en-US" dirty="0"/>
              <a:t> before/after all Tests in project start / complete</a:t>
            </a:r>
          </a:p>
        </p:txBody>
      </p:sp>
      <p:pic>
        <p:nvPicPr>
          <p:cNvPr id="5" name="Picture 4"/>
          <p:cNvPicPr>
            <a:picLocks noChangeAspect="1"/>
          </p:cNvPicPr>
          <p:nvPr/>
        </p:nvPicPr>
        <p:blipFill>
          <a:blip r:embed="rId3"/>
          <a:stretch>
            <a:fillRect/>
          </a:stretch>
        </p:blipFill>
        <p:spPr>
          <a:xfrm>
            <a:off x="790571" y="1125116"/>
            <a:ext cx="9713123" cy="5256633"/>
          </a:xfrm>
          <a:prstGeom prst="rect">
            <a:avLst/>
          </a:prstGeom>
        </p:spPr>
      </p:pic>
    </p:spTree>
    <p:extLst>
      <p:ext uri="{BB962C8B-B14F-4D97-AF65-F5344CB8AC3E}">
        <p14:creationId xmlns:p14="http://schemas.microsoft.com/office/powerpoint/2010/main" val="93129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4958609" cy="628377"/>
          </a:xfrm>
          <a:prstGeom prst="rect">
            <a:avLst/>
          </a:prstGeom>
        </p:spPr>
        <p:txBody>
          <a:bodyPr vert="horz" wrap="square" lIns="0" tIns="12700" rIns="0" bIns="0" rtlCol="0">
            <a:spAutoFit/>
          </a:bodyPr>
          <a:lstStyle/>
          <a:p>
            <a:pPr marL="12700">
              <a:lnSpc>
                <a:spcPct val="100000"/>
              </a:lnSpc>
              <a:spcBef>
                <a:spcPts val="100"/>
              </a:spcBef>
            </a:pPr>
            <a:r>
              <a:rPr lang="en-US" sz="4000" dirty="0" err="1">
                <a:solidFill>
                  <a:schemeClr val="bg1"/>
                </a:solidFill>
              </a:rPr>
              <a:t>Assetions</a:t>
            </a:r>
            <a:endParaRPr sz="4000" dirty="0">
              <a:solidFill>
                <a:schemeClr val="bg1"/>
              </a:solidFill>
            </a:endParaRPr>
          </a:p>
        </p:txBody>
      </p:sp>
    </p:spTree>
    <p:extLst>
      <p:ext uri="{BB962C8B-B14F-4D97-AF65-F5344CB8AC3E}">
        <p14:creationId xmlns:p14="http://schemas.microsoft.com/office/powerpoint/2010/main" val="881924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Assertions</a:t>
            </a:r>
          </a:p>
        </p:txBody>
      </p:sp>
      <p:sp>
        <p:nvSpPr>
          <p:cNvPr id="2" name="Rectangle 1"/>
          <p:cNvSpPr/>
          <p:nvPr/>
        </p:nvSpPr>
        <p:spPr>
          <a:xfrm>
            <a:off x="923922" y="667917"/>
            <a:ext cx="10639428" cy="2308324"/>
          </a:xfrm>
          <a:prstGeom prst="rect">
            <a:avLst/>
          </a:prstGeom>
        </p:spPr>
        <p:txBody>
          <a:bodyPr wrap="square">
            <a:spAutoFit/>
          </a:bodyPr>
          <a:lstStyle/>
          <a:p>
            <a:pPr algn="just"/>
            <a:r>
              <a:rPr lang="en-US" dirty="0" err="1">
                <a:solidFill>
                  <a:srgbClr val="333333"/>
                </a:solidFill>
              </a:rPr>
              <a:t>NUnit</a:t>
            </a:r>
            <a:r>
              <a:rPr lang="en-US" dirty="0">
                <a:solidFill>
                  <a:srgbClr val="333333"/>
                </a:solidFill>
              </a:rPr>
              <a:t> provides a rich set of assertions as static methods of the Assert class. If an assertion fails, the method call does not return and an error is reported. If a test contains multiple assertions, any that follow the one that failed will not be executed.</a:t>
            </a:r>
          </a:p>
          <a:p>
            <a:pPr algn="just"/>
            <a:endParaRPr lang="en-US" b="0" i="0" dirty="0">
              <a:solidFill>
                <a:srgbClr val="333333"/>
              </a:solidFill>
              <a:effectLst/>
            </a:endParaRPr>
          </a:p>
          <a:p>
            <a:pPr algn="just"/>
            <a:r>
              <a:rPr lang="en-US" dirty="0"/>
              <a:t>Assertions for </a:t>
            </a:r>
            <a:r>
              <a:rPr lang="en-US" dirty="0" err="1"/>
              <a:t>Nunit</a:t>
            </a:r>
            <a:r>
              <a:rPr lang="en-US" dirty="0"/>
              <a:t> have 2 models:  </a:t>
            </a:r>
            <a:r>
              <a:rPr lang="en-US" dirty="0">
                <a:hlinkClick r:id="rId3"/>
              </a:rPr>
              <a:t>Constraint Model</a:t>
            </a:r>
            <a:r>
              <a:rPr lang="en-US" dirty="0"/>
              <a:t> and </a:t>
            </a:r>
            <a:r>
              <a:rPr lang="en-US" dirty="0">
                <a:hlinkClick r:id="rId4"/>
              </a:rPr>
              <a:t>Classic Model</a:t>
            </a:r>
            <a:r>
              <a:rPr lang="en-US" dirty="0"/>
              <a:t>. This Classic Model is still supported but since no new features have been added to it for some time, the constraint-based model must be used in order to have full access to </a:t>
            </a:r>
            <a:r>
              <a:rPr lang="en-US" dirty="0" err="1"/>
              <a:t>NUnit's</a:t>
            </a:r>
            <a:r>
              <a:rPr lang="en-US" dirty="0"/>
              <a:t> capabilities.</a:t>
            </a:r>
          </a:p>
          <a:p>
            <a:pPr algn="just"/>
            <a:endParaRPr lang="en-US" b="0" i="0" dirty="0">
              <a:solidFill>
                <a:srgbClr val="333333"/>
              </a:solidFill>
              <a:effectLst/>
            </a:endParaRPr>
          </a:p>
        </p:txBody>
      </p:sp>
    </p:spTree>
    <p:extLst>
      <p:ext uri="{BB962C8B-B14F-4D97-AF65-F5344CB8AC3E}">
        <p14:creationId xmlns:p14="http://schemas.microsoft.com/office/powerpoint/2010/main" val="3652349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Assertions - Constraint Model (</a:t>
            </a:r>
            <a:r>
              <a:rPr lang="en-US" dirty="0" err="1"/>
              <a:t>Assert.That</a:t>
            </a:r>
            <a:r>
              <a:rPr lang="en-US" dirty="0"/>
              <a: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4" name="Rectangle 3"/>
          <p:cNvSpPr/>
          <p:nvPr/>
        </p:nvSpPr>
        <p:spPr>
          <a:xfrm>
            <a:off x="923921" y="714084"/>
            <a:ext cx="10515601" cy="923330"/>
          </a:xfrm>
          <a:prstGeom prst="rect">
            <a:avLst/>
          </a:prstGeom>
        </p:spPr>
        <p:txBody>
          <a:bodyPr wrap="square">
            <a:spAutoFit/>
          </a:bodyPr>
          <a:lstStyle/>
          <a:p>
            <a:r>
              <a:rPr lang="en-US" dirty="0">
                <a:solidFill>
                  <a:srgbClr val="333333"/>
                </a:solidFill>
              </a:rPr>
              <a:t>The constraint-based Assert model uses a single method of the Assert class for all assertions. The logic necessary to carry out each assertion is embedded in the constraint object passed as the second parameter to that method.</a:t>
            </a:r>
            <a:endParaRPr lang="en-US" dirty="0"/>
          </a:p>
        </p:txBody>
      </p:sp>
      <p:pic>
        <p:nvPicPr>
          <p:cNvPr id="5" name="Picture 4"/>
          <p:cNvPicPr>
            <a:picLocks noChangeAspect="1"/>
          </p:cNvPicPr>
          <p:nvPr/>
        </p:nvPicPr>
        <p:blipFill>
          <a:blip r:embed="rId3"/>
          <a:stretch>
            <a:fillRect/>
          </a:stretch>
        </p:blipFill>
        <p:spPr>
          <a:xfrm>
            <a:off x="923921" y="1683581"/>
            <a:ext cx="5767057" cy="650044"/>
          </a:xfrm>
          <a:prstGeom prst="rect">
            <a:avLst/>
          </a:prstGeom>
        </p:spPr>
      </p:pic>
      <p:pic>
        <p:nvPicPr>
          <p:cNvPr id="6" name="Picture 5"/>
          <p:cNvPicPr>
            <a:picLocks noChangeAspect="1"/>
          </p:cNvPicPr>
          <p:nvPr/>
        </p:nvPicPr>
        <p:blipFill>
          <a:blip r:embed="rId4"/>
          <a:stretch>
            <a:fillRect/>
          </a:stretch>
        </p:blipFill>
        <p:spPr>
          <a:xfrm>
            <a:off x="923921" y="2379792"/>
            <a:ext cx="6816363" cy="1401633"/>
          </a:xfrm>
          <a:prstGeom prst="rect">
            <a:avLst/>
          </a:prstGeom>
        </p:spPr>
      </p:pic>
      <p:sp>
        <p:nvSpPr>
          <p:cNvPr id="7" name="Rectangle 6"/>
          <p:cNvSpPr/>
          <p:nvPr/>
        </p:nvSpPr>
        <p:spPr>
          <a:xfrm>
            <a:off x="4248149" y="6096685"/>
            <a:ext cx="8867775" cy="369332"/>
          </a:xfrm>
          <a:prstGeom prst="rect">
            <a:avLst/>
          </a:prstGeom>
        </p:spPr>
        <p:txBody>
          <a:bodyPr wrap="square">
            <a:spAutoFit/>
          </a:bodyPr>
          <a:lstStyle/>
          <a:p>
            <a:r>
              <a:rPr lang="en-US" dirty="0">
                <a:hlinkClick r:id="rId5"/>
              </a:rPr>
              <a:t>https://docs.nunit.org/articles/nunit/writing-tests/constraints/Constraints.html</a:t>
            </a:r>
            <a:endParaRPr lang="en-US" dirty="0"/>
          </a:p>
        </p:txBody>
      </p:sp>
      <p:sp>
        <p:nvSpPr>
          <p:cNvPr id="8" name="Rectangle 7"/>
          <p:cNvSpPr/>
          <p:nvPr/>
        </p:nvSpPr>
        <p:spPr>
          <a:xfrm>
            <a:off x="2647949" y="5727353"/>
            <a:ext cx="9544051" cy="369332"/>
          </a:xfrm>
          <a:prstGeom prst="rect">
            <a:avLst/>
          </a:prstGeom>
        </p:spPr>
        <p:txBody>
          <a:bodyPr wrap="square">
            <a:spAutoFit/>
          </a:bodyPr>
          <a:lstStyle/>
          <a:p>
            <a:r>
              <a:rPr lang="en-US">
                <a:hlinkClick r:id="rId6"/>
              </a:rPr>
              <a:t>https://docs.nunit.org/articles/nunit/writing-tests/assertions/assertion-models/constraint.html</a:t>
            </a:r>
            <a:endParaRPr lang="en-US"/>
          </a:p>
        </p:txBody>
      </p:sp>
    </p:spTree>
    <p:extLst>
      <p:ext uri="{BB962C8B-B14F-4D97-AF65-F5344CB8AC3E}">
        <p14:creationId xmlns:p14="http://schemas.microsoft.com/office/powerpoint/2010/main" val="126484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Assertions - Classic Model</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4" name="Rectangle 3"/>
          <p:cNvSpPr/>
          <p:nvPr/>
        </p:nvSpPr>
        <p:spPr>
          <a:xfrm>
            <a:off x="923921" y="667916"/>
            <a:ext cx="11182354" cy="369332"/>
          </a:xfrm>
          <a:prstGeom prst="rect">
            <a:avLst/>
          </a:prstGeom>
        </p:spPr>
        <p:txBody>
          <a:bodyPr wrap="square">
            <a:spAutoFit/>
          </a:bodyPr>
          <a:lstStyle/>
          <a:p>
            <a:r>
              <a:rPr lang="en-US" dirty="0">
                <a:solidFill>
                  <a:srgbClr val="333333"/>
                </a:solidFill>
              </a:rPr>
              <a:t>The classic Assert model uses a separate method to express each individual assertion of which it is capable.</a:t>
            </a:r>
            <a:endParaRPr lang="en-US" dirty="0"/>
          </a:p>
        </p:txBody>
      </p:sp>
      <p:pic>
        <p:nvPicPr>
          <p:cNvPr id="5" name="Picture 4"/>
          <p:cNvPicPr>
            <a:picLocks noChangeAspect="1"/>
          </p:cNvPicPr>
          <p:nvPr/>
        </p:nvPicPr>
        <p:blipFill>
          <a:blip r:embed="rId3"/>
          <a:stretch>
            <a:fillRect/>
          </a:stretch>
        </p:blipFill>
        <p:spPr>
          <a:xfrm>
            <a:off x="923920" y="1037248"/>
            <a:ext cx="8837313" cy="677252"/>
          </a:xfrm>
          <a:prstGeom prst="rect">
            <a:avLst/>
          </a:prstGeom>
        </p:spPr>
      </p:pic>
      <p:pic>
        <p:nvPicPr>
          <p:cNvPr id="6" name="Picture 5"/>
          <p:cNvPicPr>
            <a:picLocks noChangeAspect="1"/>
          </p:cNvPicPr>
          <p:nvPr/>
        </p:nvPicPr>
        <p:blipFill>
          <a:blip r:embed="rId4"/>
          <a:stretch>
            <a:fillRect/>
          </a:stretch>
        </p:blipFill>
        <p:spPr>
          <a:xfrm>
            <a:off x="923919" y="1714500"/>
            <a:ext cx="6698950" cy="1000125"/>
          </a:xfrm>
          <a:prstGeom prst="rect">
            <a:avLst/>
          </a:prstGeom>
        </p:spPr>
      </p:pic>
      <p:sp>
        <p:nvSpPr>
          <p:cNvPr id="7" name="Rectangle 6"/>
          <p:cNvSpPr/>
          <p:nvPr/>
        </p:nvSpPr>
        <p:spPr>
          <a:xfrm>
            <a:off x="2933701" y="6125260"/>
            <a:ext cx="10258424" cy="369332"/>
          </a:xfrm>
          <a:prstGeom prst="rect">
            <a:avLst/>
          </a:prstGeom>
        </p:spPr>
        <p:txBody>
          <a:bodyPr wrap="square">
            <a:spAutoFit/>
          </a:bodyPr>
          <a:lstStyle/>
          <a:p>
            <a:r>
              <a:rPr lang="en-US" dirty="0">
                <a:hlinkClick r:id="rId5"/>
              </a:rPr>
              <a:t>https://docs.nunit.org/articles/nunit/writing-tests/assertions/assertion-models/classic.html</a:t>
            </a:r>
            <a:endParaRPr lang="en-US" dirty="0"/>
          </a:p>
        </p:txBody>
      </p:sp>
    </p:spTree>
    <p:extLst>
      <p:ext uri="{BB962C8B-B14F-4D97-AF65-F5344CB8AC3E}">
        <p14:creationId xmlns:p14="http://schemas.microsoft.com/office/powerpoint/2010/main" val="24855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40526" y="2574153"/>
            <a:ext cx="10515600" cy="538696"/>
          </a:xfrm>
        </p:spPr>
        <p:txBody>
          <a:bodyPr/>
          <a:lstStyle/>
          <a:p>
            <a:r>
              <a:rPr lang="en-US" sz="7200" dirty="0" err="1"/>
              <a:t>Nunit</a:t>
            </a:r>
            <a:r>
              <a:rPr lang="en-US" sz="7200" dirty="0"/>
              <a:t> </a:t>
            </a:r>
            <a:br>
              <a:rPr lang="en-US" sz="7200" dirty="0"/>
            </a:br>
            <a:r>
              <a:rPr lang="en-US" sz="7200" dirty="0"/>
              <a:t>Introduction </a:t>
            </a:r>
            <a:br>
              <a:rPr lang="en-US" sz="7200" dirty="0"/>
            </a:br>
            <a:endParaRPr lang="en-US" sz="7200" dirty="0"/>
          </a:p>
        </p:txBody>
      </p:sp>
    </p:spTree>
    <p:extLst>
      <p:ext uri="{BB962C8B-B14F-4D97-AF65-F5344CB8AC3E}">
        <p14:creationId xmlns:p14="http://schemas.microsoft.com/office/powerpoint/2010/main" val="1834618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4958609" cy="628377"/>
          </a:xfrm>
          <a:prstGeom prst="rect">
            <a:avLst/>
          </a:prstGeom>
        </p:spPr>
        <p:txBody>
          <a:bodyPr vert="horz" wrap="square" lIns="0" tIns="12700" rIns="0" bIns="0" rtlCol="0">
            <a:spAutoFit/>
          </a:bodyPr>
          <a:lstStyle/>
          <a:p>
            <a:pPr marL="12700">
              <a:lnSpc>
                <a:spcPct val="100000"/>
              </a:lnSpc>
              <a:spcBef>
                <a:spcPts val="100"/>
              </a:spcBef>
            </a:pPr>
            <a:r>
              <a:rPr lang="en-US" sz="4000" dirty="0">
                <a:solidFill>
                  <a:schemeClr val="bg1"/>
                </a:solidFill>
              </a:rPr>
              <a:t>Page Object Model</a:t>
            </a:r>
            <a:endParaRPr sz="4000" dirty="0">
              <a:solidFill>
                <a:schemeClr val="bg1"/>
              </a:solidFill>
            </a:endParaRPr>
          </a:p>
        </p:txBody>
      </p:sp>
    </p:spTree>
    <p:extLst>
      <p:ext uri="{BB962C8B-B14F-4D97-AF65-F5344CB8AC3E}">
        <p14:creationId xmlns:p14="http://schemas.microsoft.com/office/powerpoint/2010/main" val="1461441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Page Object Design Pattern</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5" name="Rectangle 4"/>
          <p:cNvSpPr/>
          <p:nvPr/>
        </p:nvSpPr>
        <p:spPr>
          <a:xfrm>
            <a:off x="923922" y="746464"/>
            <a:ext cx="10515600" cy="1200329"/>
          </a:xfrm>
          <a:prstGeom prst="rect">
            <a:avLst/>
          </a:prstGeom>
        </p:spPr>
        <p:txBody>
          <a:bodyPr wrap="square">
            <a:spAutoFit/>
          </a:bodyPr>
          <a:lstStyle/>
          <a:p>
            <a:r>
              <a:rPr lang="en-US" dirty="0">
                <a:solidFill>
                  <a:srgbClr val="242424"/>
                </a:solidFill>
              </a:rPr>
              <a:t>Page Object Model in Selenium C# is a design pattern that is extensively used by the Selenium community for automation tests. The basic design principle that the Page Object Model in Selenium C# follows is that a central object repository should be created for controls on a web page. Hence, each web page will be represented by a separate class.</a:t>
            </a:r>
            <a:endParaRPr lang="en-US" dirty="0"/>
          </a:p>
        </p:txBody>
      </p:sp>
      <p:sp>
        <p:nvSpPr>
          <p:cNvPr id="6" name="Rectangle 5"/>
          <p:cNvSpPr/>
          <p:nvPr/>
        </p:nvSpPr>
        <p:spPr>
          <a:xfrm>
            <a:off x="5600697" y="2025340"/>
            <a:ext cx="4629153" cy="1754326"/>
          </a:xfrm>
          <a:prstGeom prst="rect">
            <a:avLst/>
          </a:prstGeom>
        </p:spPr>
        <p:txBody>
          <a:bodyPr wrap="square">
            <a:spAutoFit/>
          </a:bodyPr>
          <a:lstStyle/>
          <a:p>
            <a:r>
              <a:rPr lang="en-US" dirty="0"/>
              <a:t>Advantages of using Page Object Pattern:</a:t>
            </a:r>
          </a:p>
          <a:p>
            <a:pPr marL="285750" indent="-285750">
              <a:buClr>
                <a:srgbClr val="FF0000"/>
              </a:buClr>
              <a:buFont typeface="Wingdings" panose="05000000000000000000" pitchFamily="2" charset="2"/>
              <a:buChar char="§"/>
            </a:pPr>
            <a:r>
              <a:rPr lang="en-US" dirty="0"/>
              <a:t>Easy to Maintain</a:t>
            </a:r>
          </a:p>
          <a:p>
            <a:pPr marL="285750" indent="-285750">
              <a:buClr>
                <a:srgbClr val="FF0000"/>
              </a:buClr>
              <a:buFont typeface="Wingdings" panose="05000000000000000000" pitchFamily="2" charset="2"/>
              <a:buChar char="§"/>
            </a:pPr>
            <a:r>
              <a:rPr lang="en-US" dirty="0"/>
              <a:t>Easy Readability of scripts</a:t>
            </a:r>
          </a:p>
          <a:p>
            <a:pPr marL="285750" indent="-285750">
              <a:buClr>
                <a:srgbClr val="FF0000"/>
              </a:buClr>
              <a:buFont typeface="Wingdings" panose="05000000000000000000" pitchFamily="2" charset="2"/>
              <a:buChar char="§"/>
            </a:pPr>
            <a:r>
              <a:rPr lang="en-US" dirty="0"/>
              <a:t>Reduce or Eliminate </a:t>
            </a:r>
            <a:r>
              <a:rPr lang="en-US" dirty="0" err="1"/>
              <a:t>duplicacy</a:t>
            </a:r>
            <a:endParaRPr lang="en-US" dirty="0"/>
          </a:p>
          <a:p>
            <a:pPr marL="285750" indent="-285750">
              <a:buClr>
                <a:srgbClr val="FF0000"/>
              </a:buClr>
              <a:buFont typeface="Wingdings" panose="05000000000000000000" pitchFamily="2" charset="2"/>
              <a:buChar char="§"/>
            </a:pPr>
            <a:r>
              <a:rPr lang="en-US" dirty="0"/>
              <a:t>Re-usability of code</a:t>
            </a:r>
          </a:p>
          <a:p>
            <a:pPr marL="285750" indent="-285750">
              <a:buClr>
                <a:srgbClr val="FF0000"/>
              </a:buClr>
              <a:buFont typeface="Wingdings" panose="05000000000000000000" pitchFamily="2" charset="2"/>
              <a:buChar char="§"/>
            </a:pPr>
            <a:r>
              <a:rPr lang="en-US" dirty="0"/>
              <a:t>Reliability</a:t>
            </a:r>
          </a:p>
        </p:txBody>
      </p:sp>
      <p:pic>
        <p:nvPicPr>
          <p:cNvPr id="1026" name="Picture 2" descr="Page Object Model (POM) &amp; Page Factory in Selenium: Complete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2" y="2025340"/>
            <a:ext cx="4419600"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6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Use POM:</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4" name="Rectangle 3"/>
          <p:cNvSpPr/>
          <p:nvPr/>
        </p:nvSpPr>
        <p:spPr>
          <a:xfrm>
            <a:off x="923921" y="667917"/>
            <a:ext cx="9810753" cy="646331"/>
          </a:xfrm>
          <a:prstGeom prst="rect">
            <a:avLst/>
          </a:prstGeom>
        </p:spPr>
        <p:txBody>
          <a:bodyPr wrap="square">
            <a:spAutoFit/>
          </a:bodyPr>
          <a:lstStyle/>
          <a:p>
            <a:r>
              <a:rPr lang="en-US" dirty="0"/>
              <a:t>1. Create Base Page class where contains selenium methods</a:t>
            </a:r>
          </a:p>
          <a:p>
            <a:r>
              <a:rPr lang="en-US" dirty="0"/>
              <a:t>2. Create Web Page classes</a:t>
            </a:r>
          </a:p>
        </p:txBody>
      </p:sp>
      <p:pic>
        <p:nvPicPr>
          <p:cNvPr id="5" name="Picture 4"/>
          <p:cNvPicPr>
            <a:picLocks noChangeAspect="1"/>
          </p:cNvPicPr>
          <p:nvPr/>
        </p:nvPicPr>
        <p:blipFill>
          <a:blip r:embed="rId3"/>
          <a:stretch>
            <a:fillRect/>
          </a:stretch>
        </p:blipFill>
        <p:spPr>
          <a:xfrm>
            <a:off x="923920" y="1314248"/>
            <a:ext cx="3107626" cy="1147431"/>
          </a:xfrm>
          <a:prstGeom prst="rect">
            <a:avLst/>
          </a:prstGeom>
        </p:spPr>
      </p:pic>
      <p:cxnSp>
        <p:nvCxnSpPr>
          <p:cNvPr id="7" name="Straight Arrow Connector 6"/>
          <p:cNvCxnSpPr/>
          <p:nvPr/>
        </p:nvCxnSpPr>
        <p:spPr>
          <a:xfrm flipV="1">
            <a:off x="2477733" y="1731645"/>
            <a:ext cx="2085975" cy="190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66800" y="1852944"/>
            <a:ext cx="1564640" cy="583241"/>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2631440" y="2158567"/>
            <a:ext cx="2085975" cy="1905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63708" y="1537454"/>
            <a:ext cx="1372801" cy="369332"/>
          </a:xfrm>
          <a:prstGeom prst="rect">
            <a:avLst/>
          </a:prstGeom>
          <a:noFill/>
        </p:spPr>
        <p:txBody>
          <a:bodyPr wrap="square" rtlCol="0">
            <a:spAutoFit/>
          </a:bodyPr>
          <a:lstStyle/>
          <a:p>
            <a:r>
              <a:rPr lang="en-US" dirty="0">
                <a:solidFill>
                  <a:srgbClr val="FF0000"/>
                </a:solidFill>
              </a:rPr>
              <a:t>Base Class</a:t>
            </a:r>
          </a:p>
        </p:txBody>
      </p:sp>
      <p:sp>
        <p:nvSpPr>
          <p:cNvPr id="11" name="TextBox 10"/>
          <p:cNvSpPr txBox="1"/>
          <p:nvPr/>
        </p:nvSpPr>
        <p:spPr>
          <a:xfrm>
            <a:off x="4717415" y="1983426"/>
            <a:ext cx="3847465" cy="369332"/>
          </a:xfrm>
          <a:prstGeom prst="rect">
            <a:avLst/>
          </a:prstGeom>
          <a:noFill/>
        </p:spPr>
        <p:txBody>
          <a:bodyPr wrap="square" rtlCol="0">
            <a:spAutoFit/>
          </a:bodyPr>
          <a:lstStyle/>
          <a:p>
            <a:r>
              <a:rPr lang="en-US" dirty="0">
                <a:solidFill>
                  <a:srgbClr val="FFC000"/>
                </a:solidFill>
              </a:rPr>
              <a:t>Web Pages Classes</a:t>
            </a:r>
          </a:p>
        </p:txBody>
      </p:sp>
    </p:spTree>
    <p:extLst>
      <p:ext uri="{BB962C8B-B14F-4D97-AF65-F5344CB8AC3E}">
        <p14:creationId xmlns:p14="http://schemas.microsoft.com/office/powerpoint/2010/main" val="1605819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Base Page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6" name="Picture 5"/>
          <p:cNvPicPr>
            <a:picLocks noChangeAspect="1"/>
          </p:cNvPicPr>
          <p:nvPr/>
        </p:nvPicPr>
        <p:blipFill>
          <a:blip r:embed="rId3"/>
          <a:stretch>
            <a:fillRect/>
          </a:stretch>
        </p:blipFill>
        <p:spPr>
          <a:xfrm>
            <a:off x="923921" y="667917"/>
            <a:ext cx="5410203" cy="5742637"/>
          </a:xfrm>
          <a:prstGeom prst="rect">
            <a:avLst/>
          </a:prstGeom>
        </p:spPr>
      </p:pic>
    </p:spTree>
    <p:extLst>
      <p:ext uri="{BB962C8B-B14F-4D97-AF65-F5344CB8AC3E}">
        <p14:creationId xmlns:p14="http://schemas.microsoft.com/office/powerpoint/2010/main" val="1175581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Home Page and Login Page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4" name="Picture 3"/>
          <p:cNvPicPr>
            <a:picLocks noChangeAspect="1"/>
          </p:cNvPicPr>
          <p:nvPr/>
        </p:nvPicPr>
        <p:blipFill>
          <a:blip r:embed="rId3"/>
          <a:stretch>
            <a:fillRect/>
          </a:stretch>
        </p:blipFill>
        <p:spPr>
          <a:xfrm>
            <a:off x="390526" y="667916"/>
            <a:ext cx="5086350" cy="5180117"/>
          </a:xfrm>
          <a:prstGeom prst="rect">
            <a:avLst/>
          </a:prstGeom>
        </p:spPr>
      </p:pic>
      <p:pic>
        <p:nvPicPr>
          <p:cNvPr id="5" name="Picture 4"/>
          <p:cNvPicPr>
            <a:picLocks noChangeAspect="1"/>
          </p:cNvPicPr>
          <p:nvPr/>
        </p:nvPicPr>
        <p:blipFill>
          <a:blip r:embed="rId4"/>
          <a:stretch>
            <a:fillRect/>
          </a:stretch>
        </p:blipFill>
        <p:spPr>
          <a:xfrm>
            <a:off x="6357938" y="667916"/>
            <a:ext cx="5328910" cy="5180119"/>
          </a:xfrm>
          <a:prstGeom prst="rect">
            <a:avLst/>
          </a:prstGeom>
        </p:spPr>
      </p:pic>
    </p:spTree>
    <p:extLst>
      <p:ext uri="{BB962C8B-B14F-4D97-AF65-F5344CB8AC3E}">
        <p14:creationId xmlns:p14="http://schemas.microsoft.com/office/powerpoint/2010/main" val="3083804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1"/>
          <p:cNvSpPr>
            <a:spLocks noGrp="1"/>
          </p:cNvSpPr>
          <p:nvPr>
            <p:ph type="title"/>
          </p:nvPr>
        </p:nvSpPr>
        <p:spPr>
          <a:xfrm>
            <a:off x="472439" y="2404064"/>
            <a:ext cx="10515600" cy="538696"/>
          </a:xfrm>
        </p:spPr>
        <p:txBody>
          <a:bodyPr/>
          <a:lstStyle/>
          <a:p>
            <a:r>
              <a:rPr lang="en-US" sz="7200" dirty="0"/>
              <a:t>Practices</a:t>
            </a:r>
          </a:p>
        </p:txBody>
      </p:sp>
    </p:spTree>
    <p:extLst>
      <p:ext uri="{BB962C8B-B14F-4D97-AF65-F5344CB8AC3E}">
        <p14:creationId xmlns:p14="http://schemas.microsoft.com/office/powerpoint/2010/main" val="102226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Test Case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sp>
        <p:nvSpPr>
          <p:cNvPr id="4" name="Rectangle 3"/>
          <p:cNvSpPr/>
          <p:nvPr/>
        </p:nvSpPr>
        <p:spPr>
          <a:xfrm>
            <a:off x="923922" y="738485"/>
            <a:ext cx="6096000" cy="1846659"/>
          </a:xfrm>
          <a:prstGeom prst="rect">
            <a:avLst/>
          </a:prstGeom>
        </p:spPr>
        <p:txBody>
          <a:bodyPr>
            <a:spAutoFit/>
          </a:bodyPr>
          <a:lstStyle/>
          <a:p>
            <a:r>
              <a:rPr lang="en-US" sz="2400" b="1" dirty="0">
                <a:solidFill>
                  <a:srgbClr val="FF0000"/>
                </a:solidFill>
              </a:rPr>
              <a:t>Scenario:</a:t>
            </a:r>
          </a:p>
          <a:p>
            <a:pPr marL="800100" lvl="1" indent="-342900">
              <a:buClr>
                <a:srgbClr val="FF0000"/>
              </a:buClr>
              <a:buFont typeface="Arial" panose="020B0604020202020204" pitchFamily="34" charset="0"/>
              <a:buChar char="-"/>
            </a:pPr>
            <a:r>
              <a:rPr lang="en-US" dirty="0"/>
              <a:t>Given the user is on Home Page</a:t>
            </a:r>
          </a:p>
          <a:p>
            <a:pPr marL="800100" lvl="1" indent="-342900">
              <a:buClr>
                <a:srgbClr val="FF0000"/>
              </a:buClr>
              <a:buFont typeface="Arial" panose="020B0604020202020204" pitchFamily="34" charset="0"/>
              <a:buChar char="-"/>
            </a:pPr>
            <a:r>
              <a:rPr lang="en-US" dirty="0"/>
              <a:t>And the user clicks on Login link</a:t>
            </a:r>
          </a:p>
          <a:p>
            <a:pPr marL="800100" lvl="1" indent="-342900">
              <a:buClr>
                <a:srgbClr val="FF0000"/>
              </a:buClr>
              <a:buFont typeface="Arial" panose="020B0604020202020204" pitchFamily="34" charset="0"/>
              <a:buChar char="-"/>
            </a:pPr>
            <a:r>
              <a:rPr lang="en-US" dirty="0"/>
              <a:t>When the </a:t>
            </a:r>
            <a:r>
              <a:rPr lang="en-US"/>
              <a:t>user inputs </a:t>
            </a:r>
            <a:r>
              <a:rPr lang="en-US" dirty="0"/>
              <a:t>invalid email and password </a:t>
            </a:r>
          </a:p>
          <a:p>
            <a:pPr marL="800100" lvl="1" indent="-342900">
              <a:buClr>
                <a:srgbClr val="FF0000"/>
              </a:buClr>
              <a:buFont typeface="Arial" panose="020B0604020202020204" pitchFamily="34" charset="0"/>
              <a:buChar char="-"/>
            </a:pPr>
            <a:r>
              <a:rPr lang="en-US" dirty="0"/>
              <a:t>And the user clicks on Login button </a:t>
            </a:r>
          </a:p>
          <a:p>
            <a:pPr marL="800100" lvl="1" indent="-342900">
              <a:buClr>
                <a:srgbClr val="FF0000"/>
              </a:buClr>
              <a:buFont typeface="Arial" panose="020B0604020202020204" pitchFamily="34" charset="0"/>
              <a:buChar char="-"/>
            </a:pPr>
            <a:r>
              <a:rPr lang="en-US" dirty="0"/>
              <a:t>Then error message is shown correctly </a:t>
            </a:r>
          </a:p>
        </p:txBody>
      </p:sp>
    </p:spTree>
    <p:extLst>
      <p:ext uri="{BB962C8B-B14F-4D97-AF65-F5344CB8AC3E}">
        <p14:creationId xmlns:p14="http://schemas.microsoft.com/office/powerpoint/2010/main" val="38407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Base Page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6" name="Picture 5"/>
          <p:cNvPicPr>
            <a:picLocks noChangeAspect="1"/>
          </p:cNvPicPr>
          <p:nvPr/>
        </p:nvPicPr>
        <p:blipFill>
          <a:blip r:embed="rId3"/>
          <a:stretch>
            <a:fillRect/>
          </a:stretch>
        </p:blipFill>
        <p:spPr>
          <a:xfrm>
            <a:off x="923921" y="667917"/>
            <a:ext cx="5410203" cy="5742637"/>
          </a:xfrm>
          <a:prstGeom prst="rect">
            <a:avLst/>
          </a:prstGeom>
        </p:spPr>
      </p:pic>
    </p:spTree>
    <p:extLst>
      <p:ext uri="{BB962C8B-B14F-4D97-AF65-F5344CB8AC3E}">
        <p14:creationId xmlns:p14="http://schemas.microsoft.com/office/powerpoint/2010/main" val="4238386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Home Page and Login Page</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4" name="Picture 3"/>
          <p:cNvPicPr>
            <a:picLocks noChangeAspect="1"/>
          </p:cNvPicPr>
          <p:nvPr/>
        </p:nvPicPr>
        <p:blipFill>
          <a:blip r:embed="rId3"/>
          <a:stretch>
            <a:fillRect/>
          </a:stretch>
        </p:blipFill>
        <p:spPr>
          <a:xfrm>
            <a:off x="390526" y="667916"/>
            <a:ext cx="5086350" cy="5180117"/>
          </a:xfrm>
          <a:prstGeom prst="rect">
            <a:avLst/>
          </a:prstGeom>
        </p:spPr>
      </p:pic>
      <p:pic>
        <p:nvPicPr>
          <p:cNvPr id="5" name="Picture 4"/>
          <p:cNvPicPr>
            <a:picLocks noChangeAspect="1"/>
          </p:cNvPicPr>
          <p:nvPr/>
        </p:nvPicPr>
        <p:blipFill>
          <a:blip r:embed="rId4"/>
          <a:stretch>
            <a:fillRect/>
          </a:stretch>
        </p:blipFill>
        <p:spPr>
          <a:xfrm>
            <a:off x="6357938" y="667916"/>
            <a:ext cx="5328910" cy="5180119"/>
          </a:xfrm>
          <a:prstGeom prst="rect">
            <a:avLst/>
          </a:prstGeom>
        </p:spPr>
      </p:pic>
    </p:spTree>
    <p:extLst>
      <p:ext uri="{BB962C8B-B14F-4D97-AF65-F5344CB8AC3E}">
        <p14:creationId xmlns:p14="http://schemas.microsoft.com/office/powerpoint/2010/main" val="2623452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Test Case – Create Base Test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4" name="Picture 3"/>
          <p:cNvPicPr>
            <a:picLocks noChangeAspect="1"/>
          </p:cNvPicPr>
          <p:nvPr/>
        </p:nvPicPr>
        <p:blipFill>
          <a:blip r:embed="rId3"/>
          <a:stretch>
            <a:fillRect/>
          </a:stretch>
        </p:blipFill>
        <p:spPr>
          <a:xfrm>
            <a:off x="923922" y="766762"/>
            <a:ext cx="5734050" cy="4810125"/>
          </a:xfrm>
          <a:prstGeom prst="rect">
            <a:avLst/>
          </a:prstGeom>
        </p:spPr>
      </p:pic>
    </p:spTree>
    <p:extLst>
      <p:ext uri="{BB962C8B-B14F-4D97-AF65-F5344CB8AC3E}">
        <p14:creationId xmlns:p14="http://schemas.microsoft.com/office/powerpoint/2010/main" val="340505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t>
            </a:r>
            <a:r>
              <a:rPr lang="en-US" dirty="0" err="1"/>
              <a:t>Nunit</a:t>
            </a:r>
            <a:r>
              <a:rPr lang="en-US" dirty="0"/>
              <a:t> ?</a:t>
            </a:r>
            <a:br>
              <a:rPr lang="en-US" dirty="0"/>
            </a:br>
            <a:endParaRPr lang="en-US" dirty="0"/>
          </a:p>
        </p:txBody>
      </p:sp>
      <p:sp>
        <p:nvSpPr>
          <p:cNvPr id="7" name="Rectangle 6"/>
          <p:cNvSpPr/>
          <p:nvPr/>
        </p:nvSpPr>
        <p:spPr>
          <a:xfrm>
            <a:off x="838200" y="944142"/>
            <a:ext cx="10822577" cy="3970318"/>
          </a:xfrm>
          <a:prstGeom prst="rect">
            <a:avLst/>
          </a:prstGeom>
        </p:spPr>
        <p:txBody>
          <a:bodyPr wrap="square">
            <a:spAutoFit/>
          </a:bodyPr>
          <a:lstStyle/>
          <a:p>
            <a:pPr marL="285750" indent="-285750" algn="just">
              <a:lnSpc>
                <a:spcPct val="200000"/>
              </a:lnSpc>
              <a:buFont typeface="Wingdings" panose="05000000000000000000" pitchFamily="2" charset="2"/>
              <a:buChar char="§"/>
            </a:pPr>
            <a:r>
              <a:rPr lang="en-US" dirty="0" err="1"/>
              <a:t>Nunit</a:t>
            </a:r>
            <a:r>
              <a:rPr lang="en-US" dirty="0"/>
              <a:t> is an open-source testing framework ported from JUnit. The latest version of </a:t>
            </a:r>
            <a:r>
              <a:rPr lang="en-US" dirty="0" err="1"/>
              <a:t>NUnit</a:t>
            </a:r>
            <a:r>
              <a:rPr lang="en-US" dirty="0"/>
              <a:t> is NUnit3 that is rewritten with many new features and has support for a wide range of .NET platforms.</a:t>
            </a:r>
          </a:p>
          <a:p>
            <a:pPr marL="285750" indent="-285750" algn="just">
              <a:lnSpc>
                <a:spcPct val="200000"/>
              </a:lnSpc>
              <a:buFont typeface="Wingdings" panose="05000000000000000000" pitchFamily="2" charset="2"/>
              <a:buChar char="§"/>
            </a:pPr>
            <a:r>
              <a:rPr lang="en-US" dirty="0" err="1"/>
              <a:t>NUnit</a:t>
            </a:r>
            <a:r>
              <a:rPr lang="en-US" dirty="0"/>
              <a:t> has been downloaded more than 126 million times from NuGet.org. This shows the popularity of </a:t>
            </a:r>
            <a:r>
              <a:rPr lang="en-US" dirty="0" err="1"/>
              <a:t>NUnit</a:t>
            </a:r>
            <a:r>
              <a:rPr lang="en-US" dirty="0"/>
              <a:t> within the .NET user community. As of writing this article, there were close to 24,000 questions tagged as </a:t>
            </a:r>
            <a:r>
              <a:rPr lang="en-US" dirty="0" err="1"/>
              <a:t>NUnit</a:t>
            </a:r>
            <a:r>
              <a:rPr lang="en-US" dirty="0"/>
              <a:t> on </a:t>
            </a:r>
            <a:r>
              <a:rPr lang="en-US" dirty="0" err="1"/>
              <a:t>Stackoverflow</a:t>
            </a:r>
            <a:r>
              <a:rPr lang="en-US" dirty="0"/>
              <a:t>. It is a popular test framework used for test automation. If you are planning to perform Test-Driven Development (TDD) with C#, you should have a close look at the </a:t>
            </a:r>
            <a:r>
              <a:rPr lang="en-US" dirty="0" err="1"/>
              <a:t>NUnit</a:t>
            </a:r>
            <a:r>
              <a:rPr lang="en-US" dirty="0"/>
              <a:t> framework.</a:t>
            </a:r>
          </a:p>
        </p:txBody>
      </p:sp>
    </p:spTree>
    <p:extLst>
      <p:ext uri="{BB962C8B-B14F-4D97-AF65-F5344CB8AC3E}">
        <p14:creationId xmlns:p14="http://schemas.microsoft.com/office/powerpoint/2010/main" val="61391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Test Case Implement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5" name="Picture 4"/>
          <p:cNvPicPr>
            <a:picLocks noChangeAspect="1"/>
          </p:cNvPicPr>
          <p:nvPr/>
        </p:nvPicPr>
        <p:blipFill>
          <a:blip r:embed="rId3"/>
          <a:stretch>
            <a:fillRect/>
          </a:stretch>
        </p:blipFill>
        <p:spPr>
          <a:xfrm>
            <a:off x="923922" y="766917"/>
            <a:ext cx="10187164" cy="4411764"/>
          </a:xfrm>
          <a:prstGeom prst="rect">
            <a:avLst/>
          </a:prstGeom>
        </p:spPr>
      </p:pic>
    </p:spTree>
    <p:extLst>
      <p:ext uri="{BB962C8B-B14F-4D97-AF65-F5344CB8AC3E}">
        <p14:creationId xmlns:p14="http://schemas.microsoft.com/office/powerpoint/2010/main" val="1249671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Report</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7" name="Picture 6"/>
          <p:cNvPicPr>
            <a:picLocks noChangeAspect="1"/>
          </p:cNvPicPr>
          <p:nvPr/>
        </p:nvPicPr>
        <p:blipFill>
          <a:blip r:embed="rId3"/>
          <a:stretch>
            <a:fillRect/>
          </a:stretch>
        </p:blipFill>
        <p:spPr>
          <a:xfrm>
            <a:off x="592538" y="667917"/>
            <a:ext cx="10970812" cy="5371127"/>
          </a:xfrm>
          <a:prstGeom prst="rect">
            <a:avLst/>
          </a:prstGeom>
        </p:spPr>
      </p:pic>
    </p:spTree>
    <p:extLst>
      <p:ext uri="{BB962C8B-B14F-4D97-AF65-F5344CB8AC3E}">
        <p14:creationId xmlns:p14="http://schemas.microsoft.com/office/powerpoint/2010/main" val="501410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Report – Dashboard</a:t>
            </a:r>
          </a:p>
        </p:txBody>
      </p:sp>
      <p:sp>
        <p:nvSpPr>
          <p:cNvPr id="2" name="Rectangle 1"/>
          <p:cNvSpPr/>
          <p:nvPr/>
        </p:nvSpPr>
        <p:spPr>
          <a:xfrm>
            <a:off x="923922" y="667917"/>
            <a:ext cx="10639428" cy="646331"/>
          </a:xfrm>
          <a:prstGeom prst="rect">
            <a:avLst/>
          </a:prstGeom>
        </p:spPr>
        <p:txBody>
          <a:bodyPr wrap="square">
            <a:spAutoFit/>
          </a:bodyPr>
          <a:lstStyle/>
          <a:p>
            <a:pPr algn="just"/>
            <a:endParaRPr lang="en-US" dirty="0"/>
          </a:p>
          <a:p>
            <a:pPr algn="just"/>
            <a:endParaRPr lang="en-US" b="0" i="0" dirty="0">
              <a:solidFill>
                <a:srgbClr val="333333"/>
              </a:solidFill>
              <a:effectLst/>
            </a:endParaRPr>
          </a:p>
        </p:txBody>
      </p:sp>
      <p:pic>
        <p:nvPicPr>
          <p:cNvPr id="6" name="Picture 5"/>
          <p:cNvPicPr>
            <a:picLocks noChangeAspect="1"/>
          </p:cNvPicPr>
          <p:nvPr/>
        </p:nvPicPr>
        <p:blipFill>
          <a:blip r:embed="rId3"/>
          <a:stretch>
            <a:fillRect/>
          </a:stretch>
        </p:blipFill>
        <p:spPr>
          <a:xfrm>
            <a:off x="583767" y="667917"/>
            <a:ext cx="10700049" cy="4332708"/>
          </a:xfrm>
          <a:prstGeom prst="rect">
            <a:avLst/>
          </a:prstGeom>
        </p:spPr>
      </p:pic>
    </p:spTree>
    <p:extLst>
      <p:ext uri="{BB962C8B-B14F-4D97-AF65-F5344CB8AC3E}">
        <p14:creationId xmlns:p14="http://schemas.microsoft.com/office/powerpoint/2010/main" val="95469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3200400" y="951738"/>
              <a:ext cx="5852159" cy="3145535"/>
            </a:xfrm>
            <a:prstGeom prst="rect">
              <a:avLst/>
            </a:prstGeom>
          </p:spPr>
        </p:pic>
      </p:grpSp>
    </p:spTree>
    <p:extLst>
      <p:ext uri="{BB962C8B-B14F-4D97-AF65-F5344CB8AC3E}">
        <p14:creationId xmlns:p14="http://schemas.microsoft.com/office/powerpoint/2010/main" val="1195227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2103120" cy="513080"/>
          </a:xfrm>
          <a:prstGeom prst="rect">
            <a:avLst/>
          </a:prstGeom>
        </p:spPr>
        <p:txBody>
          <a:bodyPr vert="horz" wrap="square" lIns="0" tIns="12065" rIns="0" bIns="0" rtlCol="0">
            <a:spAutoFit/>
          </a:bodyPr>
          <a:lstStyle/>
          <a:p>
            <a:pPr marL="12700">
              <a:lnSpc>
                <a:spcPct val="100000"/>
              </a:lnSpc>
              <a:spcBef>
                <a:spcPts val="95"/>
              </a:spcBef>
            </a:pPr>
            <a:r>
              <a:rPr spc="-10" dirty="0"/>
              <a:t>Homework</a:t>
            </a:r>
          </a:p>
        </p:txBody>
      </p:sp>
      <p:sp>
        <p:nvSpPr>
          <p:cNvPr id="3" name="object 3"/>
          <p:cNvSpPr txBox="1"/>
          <p:nvPr/>
        </p:nvSpPr>
        <p:spPr>
          <a:xfrm>
            <a:off x="916939" y="1309515"/>
            <a:ext cx="6935470" cy="4087495"/>
          </a:xfrm>
          <a:prstGeom prst="rect">
            <a:avLst/>
          </a:prstGeom>
        </p:spPr>
        <p:txBody>
          <a:bodyPr vert="horz" wrap="square" lIns="0" tIns="18415" rIns="0" bIns="0" rtlCol="0">
            <a:spAutoFit/>
          </a:bodyPr>
          <a:lstStyle/>
          <a:p>
            <a:pPr marL="241300" indent="-228600">
              <a:lnSpc>
                <a:spcPct val="100000"/>
              </a:lnSpc>
              <a:spcBef>
                <a:spcPts val="145"/>
              </a:spcBef>
              <a:buClr>
                <a:srgbClr val="E20613"/>
              </a:buClr>
              <a:buSzPct val="119642"/>
              <a:buFont typeface="Wingdings"/>
              <a:buChar char=""/>
              <a:tabLst>
                <a:tab pos="241300" algn="l"/>
              </a:tabLst>
            </a:pPr>
            <a:r>
              <a:rPr sz="2800" b="1" dirty="0">
                <a:solidFill>
                  <a:srgbClr val="313131"/>
                </a:solidFill>
                <a:latin typeface="Arial"/>
                <a:cs typeface="Arial"/>
              </a:rPr>
              <a:t>Implement</a:t>
            </a:r>
            <a:r>
              <a:rPr sz="2800" b="1" spc="-25" dirty="0">
                <a:solidFill>
                  <a:srgbClr val="313131"/>
                </a:solidFill>
                <a:latin typeface="Arial"/>
                <a:cs typeface="Arial"/>
              </a:rPr>
              <a:t> </a:t>
            </a:r>
            <a:r>
              <a:rPr sz="2800" b="1" dirty="0">
                <a:solidFill>
                  <a:srgbClr val="313131"/>
                </a:solidFill>
                <a:latin typeface="Arial"/>
                <a:cs typeface="Arial"/>
              </a:rPr>
              <a:t>the</a:t>
            </a:r>
            <a:r>
              <a:rPr sz="2800" b="1" spc="-10" dirty="0">
                <a:solidFill>
                  <a:srgbClr val="313131"/>
                </a:solidFill>
                <a:latin typeface="Arial"/>
                <a:cs typeface="Arial"/>
              </a:rPr>
              <a:t> </a:t>
            </a:r>
            <a:r>
              <a:rPr sz="2800" b="1" dirty="0">
                <a:solidFill>
                  <a:srgbClr val="313131"/>
                </a:solidFill>
                <a:latin typeface="Arial"/>
                <a:cs typeface="Arial"/>
              </a:rPr>
              <a:t>below</a:t>
            </a:r>
            <a:r>
              <a:rPr sz="2800" b="1" spc="-20" dirty="0">
                <a:solidFill>
                  <a:srgbClr val="313131"/>
                </a:solidFill>
                <a:latin typeface="Arial"/>
                <a:cs typeface="Arial"/>
              </a:rPr>
              <a:t> </a:t>
            </a:r>
            <a:r>
              <a:rPr sz="2800" b="1" dirty="0">
                <a:solidFill>
                  <a:srgbClr val="313131"/>
                </a:solidFill>
                <a:latin typeface="Arial"/>
                <a:cs typeface="Arial"/>
              </a:rPr>
              <a:t>test</a:t>
            </a:r>
            <a:r>
              <a:rPr sz="2800" b="1" spc="-5" dirty="0">
                <a:solidFill>
                  <a:srgbClr val="313131"/>
                </a:solidFill>
                <a:latin typeface="Arial"/>
                <a:cs typeface="Arial"/>
              </a:rPr>
              <a:t> </a:t>
            </a:r>
            <a:r>
              <a:rPr sz="2800" b="1" spc="-10" dirty="0">
                <a:solidFill>
                  <a:srgbClr val="313131"/>
                </a:solidFill>
                <a:latin typeface="Arial"/>
                <a:cs typeface="Arial"/>
              </a:rPr>
              <a:t>script</a:t>
            </a:r>
            <a:endParaRPr sz="2800">
              <a:latin typeface="Arial"/>
              <a:cs typeface="Arial"/>
            </a:endParaRPr>
          </a:p>
          <a:p>
            <a:pPr marL="469900">
              <a:lnSpc>
                <a:spcPct val="100000"/>
              </a:lnSpc>
              <a:spcBef>
                <a:spcPts val="395"/>
              </a:spcBef>
              <a:tabLst>
                <a:tab pos="697865" algn="l"/>
              </a:tabLst>
            </a:pPr>
            <a:r>
              <a:rPr sz="2400" spc="-50" dirty="0">
                <a:solidFill>
                  <a:srgbClr val="566BE2"/>
                </a:solidFill>
                <a:latin typeface="Calibri"/>
                <a:cs typeface="Calibri"/>
              </a:rPr>
              <a:t>-</a:t>
            </a:r>
            <a:r>
              <a:rPr sz="2400" dirty="0">
                <a:solidFill>
                  <a:srgbClr val="566BE2"/>
                </a:solidFill>
                <a:latin typeface="Calibri"/>
                <a:cs typeface="Calibri"/>
              </a:rPr>
              <a:t>	</a:t>
            </a:r>
            <a:r>
              <a:rPr sz="2400" spc="-70" dirty="0">
                <a:solidFill>
                  <a:srgbClr val="313131"/>
                </a:solidFill>
                <a:latin typeface="Arial"/>
                <a:cs typeface="Arial"/>
              </a:rPr>
              <a:t>Test</a:t>
            </a:r>
            <a:r>
              <a:rPr sz="2400" spc="-150" dirty="0">
                <a:solidFill>
                  <a:srgbClr val="313131"/>
                </a:solidFill>
                <a:latin typeface="Arial"/>
                <a:cs typeface="Arial"/>
              </a:rPr>
              <a:t> </a:t>
            </a:r>
            <a:r>
              <a:rPr sz="2400" dirty="0">
                <a:solidFill>
                  <a:srgbClr val="313131"/>
                </a:solidFill>
                <a:latin typeface="Arial"/>
                <a:cs typeface="Arial"/>
              </a:rPr>
              <a:t>Application</a:t>
            </a:r>
            <a:r>
              <a:rPr sz="2400" b="1" dirty="0">
                <a:solidFill>
                  <a:srgbClr val="313131"/>
                </a:solidFill>
                <a:latin typeface="Arial"/>
                <a:cs typeface="Arial"/>
              </a:rPr>
              <a:t>:</a:t>
            </a:r>
            <a:r>
              <a:rPr sz="2400" b="1" spc="-15" dirty="0">
                <a:solidFill>
                  <a:srgbClr val="313131"/>
                </a:solidFill>
                <a:latin typeface="Arial"/>
                <a:cs typeface="Arial"/>
              </a:rPr>
              <a:t> </a:t>
            </a:r>
            <a:r>
              <a:rPr sz="2400" u="sng" spc="-10" dirty="0">
                <a:solidFill>
                  <a:srgbClr val="E20613"/>
                </a:solidFill>
                <a:uFill>
                  <a:solidFill>
                    <a:srgbClr val="E20613"/>
                  </a:solidFill>
                </a:uFill>
                <a:latin typeface="Arial"/>
                <a:cs typeface="Arial"/>
              </a:rPr>
              <a:t>http://192.168.237.10:3000</a:t>
            </a:r>
            <a:endParaRPr sz="2400">
              <a:latin typeface="Arial"/>
              <a:cs typeface="Arial"/>
            </a:endParaRPr>
          </a:p>
          <a:p>
            <a:pPr marL="469900">
              <a:lnSpc>
                <a:spcPct val="100000"/>
              </a:lnSpc>
              <a:spcBef>
                <a:spcPts val="505"/>
              </a:spcBef>
              <a:tabLst>
                <a:tab pos="697865" algn="l"/>
              </a:tabLst>
            </a:pPr>
            <a:r>
              <a:rPr sz="2400" spc="-50" dirty="0">
                <a:solidFill>
                  <a:srgbClr val="566BE2"/>
                </a:solidFill>
                <a:latin typeface="Calibri"/>
                <a:cs typeface="Calibri"/>
              </a:rPr>
              <a:t>-</a:t>
            </a:r>
            <a:r>
              <a:rPr sz="2400" dirty="0">
                <a:solidFill>
                  <a:srgbClr val="566BE2"/>
                </a:solidFill>
                <a:latin typeface="Calibri"/>
                <a:cs typeface="Calibri"/>
              </a:rPr>
              <a:t>	</a:t>
            </a:r>
            <a:r>
              <a:rPr sz="2400" dirty="0">
                <a:solidFill>
                  <a:srgbClr val="313131"/>
                </a:solidFill>
                <a:latin typeface="Arial"/>
                <a:cs typeface="Arial"/>
              </a:rPr>
              <a:t>Account</a:t>
            </a:r>
            <a:r>
              <a:rPr sz="2400" spc="-35"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name:</a:t>
            </a:r>
            <a:r>
              <a:rPr sz="2400" spc="-140" dirty="0">
                <a:solidFill>
                  <a:srgbClr val="313131"/>
                </a:solidFill>
                <a:latin typeface="Arial"/>
                <a:cs typeface="Arial"/>
              </a:rPr>
              <a:t> </a:t>
            </a:r>
            <a:r>
              <a:rPr sz="2400" dirty="0">
                <a:solidFill>
                  <a:srgbClr val="313131"/>
                </a:solidFill>
                <a:latin typeface="Arial"/>
                <a:cs typeface="Arial"/>
              </a:rPr>
              <a:t>Admin2Pass,</a:t>
            </a:r>
            <a:r>
              <a:rPr sz="2400" spc="-15" dirty="0">
                <a:solidFill>
                  <a:srgbClr val="313131"/>
                </a:solidFill>
                <a:latin typeface="Arial"/>
                <a:cs typeface="Arial"/>
              </a:rPr>
              <a:t> </a:t>
            </a:r>
            <a:r>
              <a:rPr sz="2400" spc="-10" dirty="0">
                <a:solidFill>
                  <a:srgbClr val="313131"/>
                </a:solidFill>
                <a:latin typeface="Arial"/>
                <a:cs typeface="Arial"/>
              </a:rPr>
              <a:t>qp$#tGu^)</a:t>
            </a:r>
            <a:endParaRPr sz="2400">
              <a:latin typeface="Arial"/>
              <a:cs typeface="Arial"/>
            </a:endParaRPr>
          </a:p>
          <a:p>
            <a:pPr marL="241300" indent="-228600">
              <a:lnSpc>
                <a:spcPct val="100000"/>
              </a:lnSpc>
              <a:spcBef>
                <a:spcPts val="434"/>
              </a:spcBef>
              <a:buClr>
                <a:srgbClr val="E20613"/>
              </a:buClr>
              <a:buSzPct val="119642"/>
              <a:buFont typeface="Wingdings"/>
              <a:buChar char=""/>
              <a:tabLst>
                <a:tab pos="241300" algn="l"/>
              </a:tabLst>
            </a:pPr>
            <a:r>
              <a:rPr sz="2800" b="1" dirty="0">
                <a:solidFill>
                  <a:srgbClr val="313131"/>
                </a:solidFill>
                <a:latin typeface="Arial"/>
                <a:cs typeface="Arial"/>
              </a:rPr>
              <a:t>Scenario</a:t>
            </a:r>
            <a:r>
              <a:rPr sz="2800" b="1" spc="-25" dirty="0">
                <a:solidFill>
                  <a:srgbClr val="313131"/>
                </a:solidFill>
                <a:latin typeface="Arial"/>
                <a:cs typeface="Arial"/>
              </a:rPr>
              <a:t> </a:t>
            </a:r>
            <a:r>
              <a:rPr sz="2800" b="1" dirty="0">
                <a:solidFill>
                  <a:srgbClr val="313131"/>
                </a:solidFill>
                <a:latin typeface="Arial"/>
                <a:cs typeface="Arial"/>
              </a:rPr>
              <a:t>1:</a:t>
            </a:r>
            <a:r>
              <a:rPr sz="2800" b="1" spc="-5" dirty="0">
                <a:solidFill>
                  <a:srgbClr val="313131"/>
                </a:solidFill>
                <a:latin typeface="Arial"/>
                <a:cs typeface="Arial"/>
              </a:rPr>
              <a:t> </a:t>
            </a:r>
            <a:r>
              <a:rPr sz="2800" b="1" dirty="0">
                <a:solidFill>
                  <a:srgbClr val="313131"/>
                </a:solidFill>
                <a:latin typeface="Arial"/>
                <a:cs typeface="Arial"/>
              </a:rPr>
              <a:t>Create</a:t>
            </a:r>
            <a:r>
              <a:rPr sz="2800" b="1" spc="-5" dirty="0">
                <a:solidFill>
                  <a:srgbClr val="313131"/>
                </a:solidFill>
                <a:latin typeface="Arial"/>
                <a:cs typeface="Arial"/>
              </a:rPr>
              <a:t> </a:t>
            </a:r>
            <a:r>
              <a:rPr sz="2800" b="1" dirty="0">
                <a:solidFill>
                  <a:srgbClr val="313131"/>
                </a:solidFill>
                <a:latin typeface="Arial"/>
                <a:cs typeface="Arial"/>
              </a:rPr>
              <a:t>new</a:t>
            </a:r>
            <a:r>
              <a:rPr sz="2800" b="1" spc="-10" dirty="0">
                <a:solidFill>
                  <a:srgbClr val="313131"/>
                </a:solidFill>
                <a:latin typeface="Arial"/>
                <a:cs typeface="Arial"/>
              </a:rPr>
              <a:t> project</a:t>
            </a:r>
            <a:endParaRPr sz="2800">
              <a:latin typeface="Arial"/>
              <a:cs typeface="Arial"/>
            </a:endParaRPr>
          </a:p>
          <a:p>
            <a:pPr marL="927100" lvl="1" indent="-457200">
              <a:lnSpc>
                <a:spcPct val="100000"/>
              </a:lnSpc>
              <a:spcBef>
                <a:spcPts val="405"/>
              </a:spcBef>
              <a:buClr>
                <a:srgbClr val="566BE2"/>
              </a:buClr>
              <a:buAutoNum type="arabicPeriod"/>
              <a:tabLst>
                <a:tab pos="926465" algn="l"/>
                <a:tab pos="927100" algn="l"/>
              </a:tabLst>
            </a:pPr>
            <a:r>
              <a:rPr sz="2400" dirty="0">
                <a:solidFill>
                  <a:srgbClr val="313131"/>
                </a:solidFill>
                <a:latin typeface="Arial"/>
                <a:cs typeface="Arial"/>
              </a:rPr>
              <a:t>Given</a:t>
            </a:r>
            <a:r>
              <a:rPr sz="2400" spc="-2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5" dirty="0">
                <a:solidFill>
                  <a:srgbClr val="313131"/>
                </a:solidFill>
                <a:latin typeface="Arial"/>
                <a:cs typeface="Arial"/>
              </a:rPr>
              <a:t> </a:t>
            </a:r>
            <a:r>
              <a:rPr sz="2400" dirty="0">
                <a:solidFill>
                  <a:srgbClr val="313131"/>
                </a:solidFill>
                <a:latin typeface="Arial"/>
                <a:cs typeface="Arial"/>
              </a:rPr>
              <a:t>logs</a:t>
            </a:r>
            <a:r>
              <a:rPr sz="2400" spc="-10" dirty="0">
                <a:solidFill>
                  <a:srgbClr val="313131"/>
                </a:solidFill>
                <a:latin typeface="Arial"/>
                <a:cs typeface="Arial"/>
              </a:rPr>
              <a:t> </a:t>
            </a:r>
            <a:r>
              <a:rPr sz="2400" dirty="0">
                <a:solidFill>
                  <a:srgbClr val="313131"/>
                </a:solidFill>
                <a:latin typeface="Arial"/>
                <a:cs typeface="Arial"/>
              </a:rPr>
              <a:t>into</a:t>
            </a:r>
            <a:r>
              <a:rPr sz="2400" spc="-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spc="-10" dirty="0">
                <a:solidFill>
                  <a:srgbClr val="313131"/>
                </a:solidFill>
                <a:latin typeface="Arial"/>
                <a:cs typeface="Arial"/>
              </a:rPr>
              <a:t>application</a:t>
            </a:r>
            <a:endParaRPr sz="2400">
              <a:latin typeface="Arial"/>
              <a:cs typeface="Arial"/>
            </a:endParaRPr>
          </a:p>
          <a:p>
            <a:pPr marL="927100" lvl="1" indent="-457200">
              <a:lnSpc>
                <a:spcPct val="100000"/>
              </a:lnSpc>
              <a:spcBef>
                <a:spcPts val="495"/>
              </a:spcBef>
              <a:buClr>
                <a:srgbClr val="566BE2"/>
              </a:buClr>
              <a:buAutoNum type="arabicPeriod"/>
              <a:tabLst>
                <a:tab pos="926465" algn="l"/>
                <a:tab pos="927100" algn="l"/>
              </a:tabLst>
            </a:pPr>
            <a:r>
              <a:rPr sz="2400" dirty="0">
                <a:solidFill>
                  <a:srgbClr val="313131"/>
                </a:solidFill>
                <a:latin typeface="Arial"/>
                <a:cs typeface="Arial"/>
              </a:rPr>
              <a:t>And</a:t>
            </a:r>
            <a:r>
              <a:rPr sz="2400" spc="-1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is</a:t>
            </a:r>
            <a:r>
              <a:rPr sz="2400" spc="-15" dirty="0">
                <a:solidFill>
                  <a:srgbClr val="313131"/>
                </a:solidFill>
                <a:latin typeface="Arial"/>
                <a:cs typeface="Arial"/>
              </a:rPr>
              <a:t> </a:t>
            </a:r>
            <a:r>
              <a:rPr sz="2400" dirty="0">
                <a:solidFill>
                  <a:srgbClr val="313131"/>
                </a:solidFill>
                <a:latin typeface="Arial"/>
                <a:cs typeface="Arial"/>
              </a:rPr>
              <a:t>on</a:t>
            </a:r>
            <a:r>
              <a:rPr sz="2400" spc="-10" dirty="0">
                <a:solidFill>
                  <a:srgbClr val="313131"/>
                </a:solidFill>
                <a:latin typeface="Arial"/>
                <a:cs typeface="Arial"/>
              </a:rPr>
              <a:t> </a:t>
            </a:r>
            <a:r>
              <a:rPr sz="2400" dirty="0">
                <a:solidFill>
                  <a:srgbClr val="313131"/>
                </a:solidFill>
                <a:latin typeface="Arial"/>
                <a:cs typeface="Arial"/>
              </a:rPr>
              <a:t>Create Project</a:t>
            </a:r>
            <a:r>
              <a:rPr sz="2400" spc="-10" dirty="0">
                <a:solidFill>
                  <a:srgbClr val="313131"/>
                </a:solidFill>
                <a:latin typeface="Arial"/>
                <a:cs typeface="Arial"/>
              </a:rPr>
              <a:t> </a:t>
            </a:r>
            <a:r>
              <a:rPr sz="2400" spc="-20" dirty="0">
                <a:solidFill>
                  <a:srgbClr val="313131"/>
                </a:solidFill>
                <a:latin typeface="Arial"/>
                <a:cs typeface="Arial"/>
              </a:rPr>
              <a:t>page</a:t>
            </a:r>
            <a:endParaRPr sz="2400">
              <a:latin typeface="Arial"/>
              <a:cs typeface="Arial"/>
            </a:endParaRPr>
          </a:p>
          <a:p>
            <a:pPr marL="927100" lvl="1" indent="-457200">
              <a:lnSpc>
                <a:spcPct val="100000"/>
              </a:lnSpc>
              <a:spcBef>
                <a:spcPts val="500"/>
              </a:spcBef>
              <a:buClr>
                <a:srgbClr val="566BE2"/>
              </a:buClr>
              <a:buAutoNum type="arabicPeriod"/>
              <a:tabLst>
                <a:tab pos="926465" algn="l"/>
                <a:tab pos="927100" algn="l"/>
              </a:tabLst>
            </a:pPr>
            <a:r>
              <a:rPr sz="2400" dirty="0">
                <a:solidFill>
                  <a:srgbClr val="313131"/>
                </a:solidFill>
                <a:latin typeface="Arial"/>
                <a:cs typeface="Arial"/>
              </a:rPr>
              <a:t>When</a:t>
            </a:r>
            <a:r>
              <a:rPr sz="2400" spc="-2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user fills</a:t>
            </a:r>
            <a:r>
              <a:rPr sz="2400" spc="-20" dirty="0">
                <a:solidFill>
                  <a:srgbClr val="313131"/>
                </a:solidFill>
                <a:latin typeface="Arial"/>
                <a:cs typeface="Arial"/>
              </a:rPr>
              <a:t> </a:t>
            </a:r>
            <a:r>
              <a:rPr sz="2400" dirty="0">
                <a:solidFill>
                  <a:srgbClr val="313131"/>
                </a:solidFill>
                <a:latin typeface="Arial"/>
                <a:cs typeface="Arial"/>
              </a:rPr>
              <a:t>in</a:t>
            </a:r>
            <a:r>
              <a:rPr sz="2400" spc="-10" dirty="0">
                <a:solidFill>
                  <a:srgbClr val="313131"/>
                </a:solidFill>
                <a:latin typeface="Arial"/>
                <a:cs typeface="Arial"/>
              </a:rPr>
              <a:t> </a:t>
            </a:r>
            <a:r>
              <a:rPr sz="2400" dirty="0">
                <a:solidFill>
                  <a:srgbClr val="313131"/>
                </a:solidFill>
                <a:latin typeface="Arial"/>
                <a:cs typeface="Arial"/>
              </a:rPr>
              <a:t>all</a:t>
            </a:r>
            <a:r>
              <a:rPr sz="2400" spc="-5" dirty="0">
                <a:solidFill>
                  <a:srgbClr val="313131"/>
                </a:solidFill>
                <a:latin typeface="Arial"/>
                <a:cs typeface="Arial"/>
              </a:rPr>
              <a:t> </a:t>
            </a:r>
            <a:r>
              <a:rPr sz="2400" dirty="0">
                <a:solidFill>
                  <a:srgbClr val="313131"/>
                </a:solidFill>
                <a:latin typeface="Arial"/>
                <a:cs typeface="Arial"/>
              </a:rPr>
              <a:t>project </a:t>
            </a:r>
            <a:r>
              <a:rPr sz="2400" spc="-10" dirty="0">
                <a:solidFill>
                  <a:srgbClr val="313131"/>
                </a:solidFill>
                <a:latin typeface="Arial"/>
                <a:cs typeface="Arial"/>
              </a:rPr>
              <a:t>information</a:t>
            </a:r>
            <a:endParaRPr sz="2400">
              <a:latin typeface="Arial"/>
              <a:cs typeface="Arial"/>
            </a:endParaRPr>
          </a:p>
          <a:p>
            <a:pPr marL="927100" lvl="1" indent="-457200">
              <a:lnSpc>
                <a:spcPct val="100000"/>
              </a:lnSpc>
              <a:spcBef>
                <a:spcPts val="505"/>
              </a:spcBef>
              <a:buClr>
                <a:srgbClr val="566BE2"/>
              </a:buClr>
              <a:buAutoNum type="arabicPeriod"/>
              <a:tabLst>
                <a:tab pos="926465" algn="l"/>
                <a:tab pos="927100" algn="l"/>
              </a:tabLst>
            </a:pPr>
            <a:r>
              <a:rPr sz="2400" dirty="0">
                <a:solidFill>
                  <a:srgbClr val="313131"/>
                </a:solidFill>
                <a:latin typeface="Arial"/>
                <a:cs typeface="Arial"/>
              </a:rPr>
              <a:t>And</a:t>
            </a:r>
            <a:r>
              <a:rPr sz="2400" spc="-2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clicks</a:t>
            </a:r>
            <a:r>
              <a:rPr sz="2400" spc="-5" dirty="0">
                <a:solidFill>
                  <a:srgbClr val="313131"/>
                </a:solidFill>
                <a:latin typeface="Arial"/>
                <a:cs typeface="Arial"/>
              </a:rPr>
              <a:t> </a:t>
            </a:r>
            <a:r>
              <a:rPr sz="2400" dirty="0">
                <a:solidFill>
                  <a:srgbClr val="313131"/>
                </a:solidFill>
                <a:latin typeface="Arial"/>
                <a:cs typeface="Arial"/>
              </a:rPr>
              <a:t>Create</a:t>
            </a:r>
            <a:r>
              <a:rPr sz="2400" spc="-5" dirty="0">
                <a:solidFill>
                  <a:srgbClr val="313131"/>
                </a:solidFill>
                <a:latin typeface="Arial"/>
                <a:cs typeface="Arial"/>
              </a:rPr>
              <a:t> </a:t>
            </a:r>
            <a:r>
              <a:rPr sz="2400" spc="-10" dirty="0">
                <a:solidFill>
                  <a:srgbClr val="313131"/>
                </a:solidFill>
                <a:latin typeface="Arial"/>
                <a:cs typeface="Arial"/>
              </a:rPr>
              <a:t>button</a:t>
            </a:r>
            <a:endParaRPr sz="2400">
              <a:latin typeface="Arial"/>
              <a:cs typeface="Arial"/>
            </a:endParaRPr>
          </a:p>
          <a:p>
            <a:pPr marL="927100" lvl="1" indent="-457200">
              <a:lnSpc>
                <a:spcPct val="100000"/>
              </a:lnSpc>
              <a:spcBef>
                <a:spcPts val="495"/>
              </a:spcBef>
              <a:buClr>
                <a:srgbClr val="566BE2"/>
              </a:buClr>
              <a:buAutoNum type="arabicPeriod"/>
              <a:tabLst>
                <a:tab pos="926465" algn="l"/>
                <a:tab pos="927100" algn="l"/>
              </a:tabLst>
            </a:pPr>
            <a:r>
              <a:rPr sz="2400" dirty="0">
                <a:solidFill>
                  <a:srgbClr val="313131"/>
                </a:solidFill>
                <a:latin typeface="Arial"/>
                <a:cs typeface="Arial"/>
              </a:rPr>
              <a:t>Then</a:t>
            </a:r>
            <a:r>
              <a:rPr sz="2400" spc="-25" dirty="0">
                <a:solidFill>
                  <a:srgbClr val="313131"/>
                </a:solidFill>
                <a:latin typeface="Arial"/>
                <a:cs typeface="Arial"/>
              </a:rPr>
              <a:t> </a:t>
            </a:r>
            <a:r>
              <a:rPr sz="2400" dirty="0">
                <a:solidFill>
                  <a:srgbClr val="313131"/>
                </a:solidFill>
                <a:latin typeface="Arial"/>
                <a:cs typeface="Arial"/>
              </a:rPr>
              <a:t>all</a:t>
            </a:r>
            <a:r>
              <a:rPr sz="2400" spc="-10" dirty="0">
                <a:solidFill>
                  <a:srgbClr val="313131"/>
                </a:solidFill>
                <a:latin typeface="Arial"/>
                <a:cs typeface="Arial"/>
              </a:rPr>
              <a:t> </a:t>
            </a:r>
            <a:r>
              <a:rPr sz="2400" dirty="0">
                <a:solidFill>
                  <a:srgbClr val="313131"/>
                </a:solidFill>
                <a:latin typeface="Arial"/>
                <a:cs typeface="Arial"/>
              </a:rPr>
              <a:t>information</a:t>
            </a:r>
            <a:r>
              <a:rPr sz="2400" spc="5" dirty="0">
                <a:solidFill>
                  <a:srgbClr val="313131"/>
                </a:solidFill>
                <a:latin typeface="Arial"/>
                <a:cs typeface="Arial"/>
              </a:rPr>
              <a:t> </a:t>
            </a:r>
            <a:r>
              <a:rPr sz="2400" dirty="0">
                <a:solidFill>
                  <a:srgbClr val="313131"/>
                </a:solidFill>
                <a:latin typeface="Arial"/>
                <a:cs typeface="Arial"/>
              </a:rPr>
              <a:t>of</a:t>
            </a:r>
            <a:r>
              <a:rPr sz="2400" spc="-1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project</a:t>
            </a:r>
            <a:r>
              <a:rPr sz="2400" spc="-10" dirty="0">
                <a:solidFill>
                  <a:srgbClr val="313131"/>
                </a:solidFill>
                <a:latin typeface="Arial"/>
                <a:cs typeface="Arial"/>
              </a:rPr>
              <a:t> </a:t>
            </a:r>
            <a:r>
              <a:rPr sz="2400" dirty="0">
                <a:solidFill>
                  <a:srgbClr val="313131"/>
                </a:solidFill>
                <a:latin typeface="Arial"/>
                <a:cs typeface="Arial"/>
              </a:rPr>
              <a:t>is</a:t>
            </a:r>
            <a:r>
              <a:rPr sz="2400" spc="-15" dirty="0">
                <a:solidFill>
                  <a:srgbClr val="313131"/>
                </a:solidFill>
                <a:latin typeface="Arial"/>
                <a:cs typeface="Arial"/>
              </a:rPr>
              <a:t> </a:t>
            </a:r>
            <a:r>
              <a:rPr sz="2400" spc="-10" dirty="0">
                <a:solidFill>
                  <a:srgbClr val="313131"/>
                </a:solidFill>
                <a:latin typeface="Arial"/>
                <a:cs typeface="Arial"/>
              </a:rPr>
              <a:t>shown.</a:t>
            </a:r>
            <a:endParaRPr sz="2400">
              <a:latin typeface="Arial"/>
              <a:cs typeface="Arial"/>
            </a:endParaRPr>
          </a:p>
        </p:txBody>
      </p:sp>
    </p:spTree>
    <p:extLst>
      <p:ext uri="{BB962C8B-B14F-4D97-AF65-F5344CB8AC3E}">
        <p14:creationId xmlns:p14="http://schemas.microsoft.com/office/powerpoint/2010/main" val="2108188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2103120" cy="513080"/>
          </a:xfrm>
          <a:prstGeom prst="rect">
            <a:avLst/>
          </a:prstGeom>
        </p:spPr>
        <p:txBody>
          <a:bodyPr vert="horz" wrap="square" lIns="0" tIns="12065" rIns="0" bIns="0" rtlCol="0">
            <a:spAutoFit/>
          </a:bodyPr>
          <a:lstStyle/>
          <a:p>
            <a:pPr marL="12700">
              <a:lnSpc>
                <a:spcPct val="100000"/>
              </a:lnSpc>
              <a:spcBef>
                <a:spcPts val="95"/>
              </a:spcBef>
            </a:pPr>
            <a:r>
              <a:rPr spc="-10" dirty="0"/>
              <a:t>Homework</a:t>
            </a:r>
          </a:p>
        </p:txBody>
      </p:sp>
      <p:sp>
        <p:nvSpPr>
          <p:cNvPr id="3" name="object 3"/>
          <p:cNvSpPr txBox="1"/>
          <p:nvPr/>
        </p:nvSpPr>
        <p:spPr>
          <a:xfrm>
            <a:off x="916939" y="1309515"/>
            <a:ext cx="9192260" cy="2675255"/>
          </a:xfrm>
          <a:prstGeom prst="rect">
            <a:avLst/>
          </a:prstGeom>
        </p:spPr>
        <p:txBody>
          <a:bodyPr vert="horz" wrap="square" lIns="0" tIns="18415" rIns="0" bIns="0" rtlCol="0">
            <a:spAutoFit/>
          </a:bodyPr>
          <a:lstStyle/>
          <a:p>
            <a:pPr marL="241300" indent="-228600">
              <a:lnSpc>
                <a:spcPct val="100000"/>
              </a:lnSpc>
              <a:spcBef>
                <a:spcPts val="145"/>
              </a:spcBef>
              <a:buClr>
                <a:srgbClr val="E20613"/>
              </a:buClr>
              <a:buSzPct val="119642"/>
              <a:buFont typeface="Wingdings"/>
              <a:buChar char=""/>
              <a:tabLst>
                <a:tab pos="241300" algn="l"/>
              </a:tabLst>
            </a:pPr>
            <a:r>
              <a:rPr sz="2800" b="1" dirty="0">
                <a:solidFill>
                  <a:srgbClr val="313131"/>
                </a:solidFill>
                <a:latin typeface="Arial"/>
                <a:cs typeface="Arial"/>
              </a:rPr>
              <a:t>Scenario</a:t>
            </a:r>
            <a:r>
              <a:rPr sz="2800" b="1" spc="-25" dirty="0">
                <a:solidFill>
                  <a:srgbClr val="313131"/>
                </a:solidFill>
                <a:latin typeface="Arial"/>
                <a:cs typeface="Arial"/>
              </a:rPr>
              <a:t> </a:t>
            </a:r>
            <a:r>
              <a:rPr sz="2800" b="1" dirty="0">
                <a:solidFill>
                  <a:srgbClr val="313131"/>
                </a:solidFill>
                <a:latin typeface="Arial"/>
                <a:cs typeface="Arial"/>
              </a:rPr>
              <a:t>2:</a:t>
            </a:r>
            <a:r>
              <a:rPr sz="2800" b="1" spc="-5" dirty="0">
                <a:solidFill>
                  <a:srgbClr val="313131"/>
                </a:solidFill>
                <a:latin typeface="Arial"/>
                <a:cs typeface="Arial"/>
              </a:rPr>
              <a:t> </a:t>
            </a:r>
            <a:r>
              <a:rPr sz="2800" b="1" dirty="0">
                <a:solidFill>
                  <a:srgbClr val="313131"/>
                </a:solidFill>
                <a:latin typeface="Arial"/>
                <a:cs typeface="Arial"/>
              </a:rPr>
              <a:t>Search</a:t>
            </a:r>
            <a:r>
              <a:rPr sz="2800" b="1" spc="-15" dirty="0">
                <a:solidFill>
                  <a:srgbClr val="313131"/>
                </a:solidFill>
                <a:latin typeface="Arial"/>
                <a:cs typeface="Arial"/>
              </a:rPr>
              <a:t> </a:t>
            </a:r>
            <a:r>
              <a:rPr sz="2800" b="1" spc="-10" dirty="0">
                <a:solidFill>
                  <a:srgbClr val="313131"/>
                </a:solidFill>
                <a:latin typeface="Arial"/>
                <a:cs typeface="Arial"/>
              </a:rPr>
              <a:t>project</a:t>
            </a:r>
            <a:endParaRPr sz="2800">
              <a:latin typeface="Arial"/>
              <a:cs typeface="Arial"/>
            </a:endParaRPr>
          </a:p>
          <a:p>
            <a:pPr marL="927100" lvl="1" indent="-457200">
              <a:lnSpc>
                <a:spcPct val="100000"/>
              </a:lnSpc>
              <a:spcBef>
                <a:spcPts val="395"/>
              </a:spcBef>
              <a:buClr>
                <a:srgbClr val="566BE2"/>
              </a:buClr>
              <a:buAutoNum type="arabicPeriod"/>
              <a:tabLst>
                <a:tab pos="926465" algn="l"/>
                <a:tab pos="927100" algn="l"/>
              </a:tabLst>
            </a:pPr>
            <a:r>
              <a:rPr sz="2400" dirty="0">
                <a:solidFill>
                  <a:srgbClr val="313131"/>
                </a:solidFill>
                <a:latin typeface="Arial"/>
                <a:cs typeface="Arial"/>
              </a:rPr>
              <a:t>Given</a:t>
            </a:r>
            <a:r>
              <a:rPr sz="2400" spc="-2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5" dirty="0">
                <a:solidFill>
                  <a:srgbClr val="313131"/>
                </a:solidFill>
                <a:latin typeface="Arial"/>
                <a:cs typeface="Arial"/>
              </a:rPr>
              <a:t> </a:t>
            </a:r>
            <a:r>
              <a:rPr sz="2400" dirty="0">
                <a:solidFill>
                  <a:srgbClr val="313131"/>
                </a:solidFill>
                <a:latin typeface="Arial"/>
                <a:cs typeface="Arial"/>
              </a:rPr>
              <a:t>logs</a:t>
            </a:r>
            <a:r>
              <a:rPr sz="2400" spc="-10" dirty="0">
                <a:solidFill>
                  <a:srgbClr val="313131"/>
                </a:solidFill>
                <a:latin typeface="Arial"/>
                <a:cs typeface="Arial"/>
              </a:rPr>
              <a:t> </a:t>
            </a:r>
            <a:r>
              <a:rPr sz="2400" dirty="0">
                <a:solidFill>
                  <a:srgbClr val="313131"/>
                </a:solidFill>
                <a:latin typeface="Arial"/>
                <a:cs typeface="Arial"/>
              </a:rPr>
              <a:t>into</a:t>
            </a:r>
            <a:r>
              <a:rPr sz="2400" spc="-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spc="-10" dirty="0">
                <a:solidFill>
                  <a:srgbClr val="313131"/>
                </a:solidFill>
                <a:latin typeface="Arial"/>
                <a:cs typeface="Arial"/>
              </a:rPr>
              <a:t>application</a:t>
            </a:r>
            <a:endParaRPr sz="2400">
              <a:latin typeface="Arial"/>
              <a:cs typeface="Arial"/>
            </a:endParaRPr>
          </a:p>
          <a:p>
            <a:pPr marL="927100" lvl="1" indent="-457200">
              <a:lnSpc>
                <a:spcPct val="100000"/>
              </a:lnSpc>
              <a:spcBef>
                <a:spcPts val="505"/>
              </a:spcBef>
              <a:buClr>
                <a:srgbClr val="566BE2"/>
              </a:buClr>
              <a:buAutoNum type="arabicPeriod"/>
              <a:tabLst>
                <a:tab pos="926465" algn="l"/>
                <a:tab pos="927100" algn="l"/>
              </a:tabLst>
            </a:pPr>
            <a:r>
              <a:rPr sz="2400" dirty="0">
                <a:solidFill>
                  <a:srgbClr val="313131"/>
                </a:solidFill>
                <a:latin typeface="Arial"/>
                <a:cs typeface="Arial"/>
              </a:rPr>
              <a:t>And</a:t>
            </a:r>
            <a:r>
              <a:rPr sz="2400" spc="-2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is</a:t>
            </a:r>
            <a:r>
              <a:rPr sz="2400" spc="-15" dirty="0">
                <a:solidFill>
                  <a:srgbClr val="313131"/>
                </a:solidFill>
                <a:latin typeface="Arial"/>
                <a:cs typeface="Arial"/>
              </a:rPr>
              <a:t> </a:t>
            </a:r>
            <a:r>
              <a:rPr sz="2400" dirty="0">
                <a:solidFill>
                  <a:srgbClr val="313131"/>
                </a:solidFill>
                <a:latin typeface="Arial"/>
                <a:cs typeface="Arial"/>
              </a:rPr>
              <a:t>on</a:t>
            </a:r>
            <a:r>
              <a:rPr sz="2400" spc="-1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Search</a:t>
            </a:r>
            <a:r>
              <a:rPr sz="2400" spc="-5" dirty="0">
                <a:solidFill>
                  <a:srgbClr val="313131"/>
                </a:solidFill>
                <a:latin typeface="Arial"/>
                <a:cs typeface="Arial"/>
              </a:rPr>
              <a:t> </a:t>
            </a:r>
            <a:r>
              <a:rPr sz="2400" dirty="0">
                <a:solidFill>
                  <a:srgbClr val="313131"/>
                </a:solidFill>
                <a:latin typeface="Arial"/>
                <a:cs typeface="Arial"/>
              </a:rPr>
              <a:t>Project</a:t>
            </a:r>
            <a:r>
              <a:rPr sz="2400" spc="-5" dirty="0">
                <a:solidFill>
                  <a:srgbClr val="313131"/>
                </a:solidFill>
                <a:latin typeface="Arial"/>
                <a:cs typeface="Arial"/>
              </a:rPr>
              <a:t> </a:t>
            </a:r>
            <a:r>
              <a:rPr sz="2400" spc="-20" dirty="0">
                <a:solidFill>
                  <a:srgbClr val="313131"/>
                </a:solidFill>
                <a:latin typeface="Arial"/>
                <a:cs typeface="Arial"/>
              </a:rPr>
              <a:t>page</a:t>
            </a:r>
            <a:endParaRPr sz="2400">
              <a:latin typeface="Arial"/>
              <a:cs typeface="Arial"/>
            </a:endParaRPr>
          </a:p>
          <a:p>
            <a:pPr marL="927100" lvl="1" indent="-457200">
              <a:lnSpc>
                <a:spcPct val="100000"/>
              </a:lnSpc>
              <a:spcBef>
                <a:spcPts val="495"/>
              </a:spcBef>
              <a:buClr>
                <a:srgbClr val="566BE2"/>
              </a:buClr>
              <a:buAutoNum type="arabicPeriod"/>
              <a:tabLst>
                <a:tab pos="926465" algn="l"/>
                <a:tab pos="927100" algn="l"/>
              </a:tabLst>
            </a:pPr>
            <a:r>
              <a:rPr sz="2400" dirty="0">
                <a:solidFill>
                  <a:srgbClr val="313131"/>
                </a:solidFill>
                <a:latin typeface="Arial"/>
                <a:cs typeface="Arial"/>
              </a:rPr>
              <a:t>When</a:t>
            </a:r>
            <a:r>
              <a:rPr sz="2400" spc="-2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applies</a:t>
            </a:r>
            <a:r>
              <a:rPr sz="2400" spc="5" dirty="0">
                <a:solidFill>
                  <a:srgbClr val="313131"/>
                </a:solidFill>
                <a:latin typeface="Arial"/>
                <a:cs typeface="Arial"/>
              </a:rPr>
              <a:t> </a:t>
            </a:r>
            <a:r>
              <a:rPr sz="2400" dirty="0">
                <a:solidFill>
                  <a:srgbClr val="313131"/>
                </a:solidFill>
                <a:latin typeface="Arial"/>
                <a:cs typeface="Arial"/>
              </a:rPr>
              <a:t>some</a:t>
            </a:r>
            <a:r>
              <a:rPr sz="2400" spc="-15" dirty="0">
                <a:solidFill>
                  <a:srgbClr val="313131"/>
                </a:solidFill>
                <a:latin typeface="Arial"/>
                <a:cs typeface="Arial"/>
              </a:rPr>
              <a:t> </a:t>
            </a:r>
            <a:r>
              <a:rPr sz="2400" dirty="0">
                <a:solidFill>
                  <a:srgbClr val="313131"/>
                </a:solidFill>
                <a:latin typeface="Arial"/>
                <a:cs typeface="Arial"/>
              </a:rPr>
              <a:t>search </a:t>
            </a:r>
            <a:r>
              <a:rPr sz="2400" spc="-10" dirty="0">
                <a:solidFill>
                  <a:srgbClr val="313131"/>
                </a:solidFill>
                <a:latin typeface="Arial"/>
                <a:cs typeface="Arial"/>
              </a:rPr>
              <a:t>criteria</a:t>
            </a:r>
            <a:endParaRPr sz="2400">
              <a:latin typeface="Arial"/>
              <a:cs typeface="Arial"/>
            </a:endParaRPr>
          </a:p>
          <a:p>
            <a:pPr marL="927100" lvl="1" indent="-457200">
              <a:lnSpc>
                <a:spcPct val="100000"/>
              </a:lnSpc>
              <a:spcBef>
                <a:spcPts val="500"/>
              </a:spcBef>
              <a:buClr>
                <a:srgbClr val="566BE2"/>
              </a:buClr>
              <a:buAutoNum type="arabicPeriod"/>
              <a:tabLst>
                <a:tab pos="926465" algn="l"/>
                <a:tab pos="927100" algn="l"/>
              </a:tabLst>
            </a:pPr>
            <a:r>
              <a:rPr sz="2400" dirty="0">
                <a:solidFill>
                  <a:srgbClr val="313131"/>
                </a:solidFill>
                <a:latin typeface="Arial"/>
                <a:cs typeface="Arial"/>
              </a:rPr>
              <a:t>And</a:t>
            </a:r>
            <a:r>
              <a:rPr sz="2400" spc="-1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5" dirty="0">
                <a:solidFill>
                  <a:srgbClr val="313131"/>
                </a:solidFill>
                <a:latin typeface="Arial"/>
                <a:cs typeface="Arial"/>
              </a:rPr>
              <a:t> </a:t>
            </a:r>
            <a:r>
              <a:rPr sz="2400" dirty="0">
                <a:solidFill>
                  <a:srgbClr val="313131"/>
                </a:solidFill>
                <a:latin typeface="Arial"/>
                <a:cs typeface="Arial"/>
              </a:rPr>
              <a:t>clicks</a:t>
            </a:r>
            <a:r>
              <a:rPr sz="2400" spc="-5" dirty="0">
                <a:solidFill>
                  <a:srgbClr val="313131"/>
                </a:solidFill>
                <a:latin typeface="Arial"/>
                <a:cs typeface="Arial"/>
              </a:rPr>
              <a:t> </a:t>
            </a:r>
            <a:r>
              <a:rPr sz="2400" dirty="0">
                <a:solidFill>
                  <a:srgbClr val="313131"/>
                </a:solidFill>
                <a:latin typeface="Arial"/>
                <a:cs typeface="Arial"/>
              </a:rPr>
              <a:t>on</a:t>
            </a:r>
            <a:r>
              <a:rPr sz="2400" spc="-10" dirty="0">
                <a:solidFill>
                  <a:srgbClr val="313131"/>
                </a:solidFill>
                <a:latin typeface="Arial"/>
                <a:cs typeface="Arial"/>
              </a:rPr>
              <a:t> </a:t>
            </a:r>
            <a:r>
              <a:rPr sz="2400" dirty="0">
                <a:solidFill>
                  <a:srgbClr val="313131"/>
                </a:solidFill>
                <a:latin typeface="Arial"/>
                <a:cs typeface="Arial"/>
              </a:rPr>
              <a:t>Search </a:t>
            </a:r>
            <a:r>
              <a:rPr sz="2400" spc="-10" dirty="0">
                <a:solidFill>
                  <a:srgbClr val="313131"/>
                </a:solidFill>
                <a:latin typeface="Arial"/>
                <a:cs typeface="Arial"/>
              </a:rPr>
              <a:t>button</a:t>
            </a:r>
            <a:endParaRPr sz="2400">
              <a:latin typeface="Arial"/>
              <a:cs typeface="Arial"/>
            </a:endParaRPr>
          </a:p>
          <a:p>
            <a:pPr marL="927100" lvl="1" indent="-457200">
              <a:lnSpc>
                <a:spcPct val="100000"/>
              </a:lnSpc>
              <a:spcBef>
                <a:spcPts val="505"/>
              </a:spcBef>
              <a:buClr>
                <a:srgbClr val="566BE2"/>
              </a:buClr>
              <a:buAutoNum type="arabicPeriod"/>
              <a:tabLst>
                <a:tab pos="926465" algn="l"/>
                <a:tab pos="927100" algn="l"/>
              </a:tabLst>
            </a:pPr>
            <a:r>
              <a:rPr sz="2400" dirty="0">
                <a:solidFill>
                  <a:srgbClr val="313131"/>
                </a:solidFill>
                <a:latin typeface="Arial"/>
                <a:cs typeface="Arial"/>
              </a:rPr>
              <a:t>Then</a:t>
            </a:r>
            <a:r>
              <a:rPr sz="2400" spc="-25" dirty="0">
                <a:solidFill>
                  <a:srgbClr val="313131"/>
                </a:solidFill>
                <a:latin typeface="Arial"/>
                <a:cs typeface="Arial"/>
              </a:rPr>
              <a:t> </a:t>
            </a:r>
            <a:r>
              <a:rPr sz="2400" dirty="0">
                <a:solidFill>
                  <a:srgbClr val="313131"/>
                </a:solidFill>
                <a:latin typeface="Arial"/>
                <a:cs typeface="Arial"/>
              </a:rPr>
              <a:t>all</a:t>
            </a:r>
            <a:r>
              <a:rPr sz="2400" spc="-20" dirty="0">
                <a:solidFill>
                  <a:srgbClr val="313131"/>
                </a:solidFill>
                <a:latin typeface="Arial"/>
                <a:cs typeface="Arial"/>
              </a:rPr>
              <a:t> </a:t>
            </a:r>
            <a:r>
              <a:rPr sz="2400" dirty="0">
                <a:solidFill>
                  <a:srgbClr val="313131"/>
                </a:solidFill>
                <a:latin typeface="Arial"/>
                <a:cs typeface="Arial"/>
              </a:rPr>
              <a:t>projects matched</a:t>
            </a:r>
            <a:r>
              <a:rPr sz="2400" spc="-10" dirty="0">
                <a:solidFill>
                  <a:srgbClr val="313131"/>
                </a:solidFill>
                <a:latin typeface="Arial"/>
                <a:cs typeface="Arial"/>
              </a:rPr>
              <a:t> </a:t>
            </a:r>
            <a:r>
              <a:rPr sz="2400" dirty="0">
                <a:solidFill>
                  <a:srgbClr val="313131"/>
                </a:solidFill>
                <a:latin typeface="Arial"/>
                <a:cs typeface="Arial"/>
              </a:rPr>
              <a:t>with</a:t>
            </a:r>
            <a:r>
              <a:rPr sz="2400" spc="-20" dirty="0">
                <a:solidFill>
                  <a:srgbClr val="313131"/>
                </a:solidFill>
                <a:latin typeface="Arial"/>
                <a:cs typeface="Arial"/>
              </a:rPr>
              <a:t> </a:t>
            </a:r>
            <a:r>
              <a:rPr sz="2400" dirty="0">
                <a:solidFill>
                  <a:srgbClr val="313131"/>
                </a:solidFill>
                <a:latin typeface="Arial"/>
                <a:cs typeface="Arial"/>
              </a:rPr>
              <a:t>input</a:t>
            </a:r>
            <a:r>
              <a:rPr sz="2400" spc="-10" dirty="0">
                <a:solidFill>
                  <a:srgbClr val="313131"/>
                </a:solidFill>
                <a:latin typeface="Arial"/>
                <a:cs typeface="Arial"/>
              </a:rPr>
              <a:t> </a:t>
            </a:r>
            <a:r>
              <a:rPr sz="2400" dirty="0">
                <a:solidFill>
                  <a:srgbClr val="313131"/>
                </a:solidFill>
                <a:latin typeface="Arial"/>
                <a:cs typeface="Arial"/>
              </a:rPr>
              <a:t>criteria</a:t>
            </a:r>
            <a:r>
              <a:rPr sz="2400" spc="-10" dirty="0">
                <a:solidFill>
                  <a:srgbClr val="313131"/>
                </a:solidFill>
                <a:latin typeface="Arial"/>
                <a:cs typeface="Arial"/>
              </a:rPr>
              <a:t> </a:t>
            </a:r>
            <a:r>
              <a:rPr sz="2400" dirty="0">
                <a:solidFill>
                  <a:srgbClr val="313131"/>
                </a:solidFill>
                <a:latin typeface="Arial"/>
                <a:cs typeface="Arial"/>
              </a:rPr>
              <a:t>will</a:t>
            </a:r>
            <a:r>
              <a:rPr sz="2400" spc="-10" dirty="0">
                <a:solidFill>
                  <a:srgbClr val="313131"/>
                </a:solidFill>
                <a:latin typeface="Arial"/>
                <a:cs typeface="Arial"/>
              </a:rPr>
              <a:t> </a:t>
            </a:r>
            <a:r>
              <a:rPr sz="2400" dirty="0">
                <a:solidFill>
                  <a:srgbClr val="313131"/>
                </a:solidFill>
                <a:latin typeface="Arial"/>
                <a:cs typeface="Arial"/>
              </a:rPr>
              <a:t>be</a:t>
            </a:r>
            <a:r>
              <a:rPr sz="2400" spc="-15" dirty="0">
                <a:solidFill>
                  <a:srgbClr val="313131"/>
                </a:solidFill>
                <a:latin typeface="Arial"/>
                <a:cs typeface="Arial"/>
              </a:rPr>
              <a:t> </a:t>
            </a:r>
            <a:r>
              <a:rPr sz="2400" spc="-10" dirty="0">
                <a:solidFill>
                  <a:srgbClr val="313131"/>
                </a:solidFill>
                <a:latin typeface="Arial"/>
                <a:cs typeface="Arial"/>
              </a:rPr>
              <a:t>displayed.</a:t>
            </a:r>
            <a:endParaRPr sz="2400">
              <a:latin typeface="Arial"/>
              <a:cs typeface="Arial"/>
            </a:endParaRPr>
          </a:p>
        </p:txBody>
      </p:sp>
    </p:spTree>
    <p:extLst>
      <p:ext uri="{BB962C8B-B14F-4D97-AF65-F5344CB8AC3E}">
        <p14:creationId xmlns:p14="http://schemas.microsoft.com/office/powerpoint/2010/main" val="3486175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51907" y="2998474"/>
            <a:ext cx="4183478" cy="861907"/>
          </a:xfrm>
        </p:spPr>
        <p:txBody>
          <a:bodyPr>
            <a:normAutofit fontScale="90000"/>
          </a:bodyPr>
          <a:lstStyle/>
          <a:p>
            <a:pPr lvl="0"/>
            <a:r>
              <a:rPr lang="en-US" dirty="0"/>
              <a:t>THANK YOU</a:t>
            </a:r>
            <a:br>
              <a:rPr lang="en-US" dirty="0">
                <a:solidFill>
                  <a:srgbClr val="E30613"/>
                </a:solidFill>
              </a:rPr>
            </a:br>
            <a:endParaRPr lang="en-US" dirty="0"/>
          </a:p>
        </p:txBody>
      </p:sp>
    </p:spTree>
    <p:extLst>
      <p:ext uri="{BB962C8B-B14F-4D97-AF65-F5344CB8AC3E}">
        <p14:creationId xmlns:p14="http://schemas.microsoft.com/office/powerpoint/2010/main" val="3255605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8" y="379030"/>
            <a:ext cx="8609502" cy="504625"/>
          </a:xfrm>
          <a:prstGeom prst="rect">
            <a:avLst/>
          </a:prstGeom>
        </p:spPr>
        <p:txBody>
          <a:bodyPr vert="horz" wrap="square" lIns="0" tIns="12065" rIns="0" bIns="0" rtlCol="0">
            <a:spAutoFit/>
          </a:bodyPr>
          <a:lstStyle/>
          <a:p>
            <a:r>
              <a:rPr lang="en-US" dirty="0"/>
              <a:t>Advantages Of </a:t>
            </a:r>
            <a:r>
              <a:rPr lang="en-US" dirty="0" err="1"/>
              <a:t>NUnit</a:t>
            </a:r>
            <a:r>
              <a:rPr lang="en-US" dirty="0"/>
              <a:t> Testing For Selenium</a:t>
            </a:r>
          </a:p>
        </p:txBody>
      </p:sp>
      <p:sp>
        <p:nvSpPr>
          <p:cNvPr id="4" name="Rectangle 3"/>
          <p:cNvSpPr/>
          <p:nvPr/>
        </p:nvSpPr>
        <p:spPr>
          <a:xfrm>
            <a:off x="915498" y="888079"/>
            <a:ext cx="10668000" cy="3139321"/>
          </a:xfrm>
          <a:prstGeom prst="rect">
            <a:avLst/>
          </a:prstGeom>
        </p:spPr>
        <p:txBody>
          <a:bodyPr wrap="square">
            <a:spAutoFit/>
          </a:bodyPr>
          <a:lstStyle/>
          <a:p>
            <a:r>
              <a:rPr lang="en-US" dirty="0" err="1"/>
              <a:t>NUnit</a:t>
            </a:r>
            <a:r>
              <a:rPr lang="en-US" dirty="0"/>
              <a:t> is preferred over other test frameworks as it is compatible with Selenium </a:t>
            </a:r>
            <a:r>
              <a:rPr lang="en-US" dirty="0" err="1"/>
              <a:t>testsuite</a:t>
            </a:r>
            <a:r>
              <a:rPr lang="en-US" dirty="0"/>
              <a:t>. </a:t>
            </a:r>
            <a:r>
              <a:rPr lang="en-US" dirty="0" err="1"/>
              <a:t>NUnit</a:t>
            </a:r>
            <a:r>
              <a:rPr lang="en-US" dirty="0"/>
              <a:t> testing for Selenium automation is widely used due to the following advantages over other test frameworks:</a:t>
            </a:r>
          </a:p>
          <a:p>
            <a:endParaRPr lang="en-US" dirty="0"/>
          </a:p>
          <a:p>
            <a:pPr marL="285750" indent="-285750">
              <a:buFont typeface="Arial" panose="020B0604020202020204" pitchFamily="34" charset="0"/>
              <a:buChar char="•"/>
            </a:pPr>
            <a:r>
              <a:rPr lang="en-US" dirty="0"/>
              <a:t>Annotations used in </a:t>
            </a:r>
            <a:r>
              <a:rPr lang="en-US" dirty="0" err="1"/>
              <a:t>NUnit</a:t>
            </a:r>
            <a:r>
              <a:rPr lang="en-US" dirty="0"/>
              <a:t> help in speeding up test development &amp; execution as tests can be executed with numerous input values.</a:t>
            </a:r>
          </a:p>
          <a:p>
            <a:pPr marL="285750" indent="-285750">
              <a:buFont typeface="Arial" panose="020B0604020202020204" pitchFamily="34" charset="0"/>
              <a:buChar char="•"/>
            </a:pPr>
            <a:r>
              <a:rPr lang="en-US" dirty="0"/>
              <a:t>TDD is primarily useful as unit tests are instrumental in finding issues/bugs during the early stages of product development. </a:t>
            </a:r>
            <a:r>
              <a:rPr lang="en-US" dirty="0" err="1"/>
              <a:t>NUnit</a:t>
            </a:r>
            <a:r>
              <a:rPr lang="en-US" dirty="0"/>
              <a:t> test framework can be used with Selenium if you plan to use TDD (Test Driven Development) for the test activity.</a:t>
            </a:r>
          </a:p>
          <a:p>
            <a:pPr marL="285750" indent="-285750">
              <a:buFont typeface="Arial" panose="020B0604020202020204" pitchFamily="34" charset="0"/>
              <a:buChar char="•"/>
            </a:pPr>
            <a:r>
              <a:rPr lang="en-US" dirty="0"/>
              <a:t>Provides you the ability to run your test cases in parallel.</a:t>
            </a:r>
          </a:p>
          <a:p>
            <a:pPr marL="285750" indent="-285750">
              <a:buFont typeface="Arial" panose="020B0604020202020204" pitchFamily="34" charset="0"/>
              <a:buChar char="•"/>
            </a:pPr>
            <a:r>
              <a:rPr lang="en-US" dirty="0"/>
              <a:t>Using </a:t>
            </a:r>
            <a:r>
              <a:rPr lang="en-US" dirty="0" err="1"/>
              <a:t>NUnit</a:t>
            </a:r>
            <a:r>
              <a:rPr lang="en-US" dirty="0"/>
              <a:t>, you can execute test cases from console runner by either a third-party automation testing tool or by the </a:t>
            </a:r>
            <a:r>
              <a:rPr lang="en-US" dirty="0" err="1"/>
              <a:t>NUnit</a:t>
            </a:r>
            <a:r>
              <a:rPr lang="en-US" dirty="0"/>
              <a:t> Test Adapter inside the Visual Studio.</a:t>
            </a:r>
          </a:p>
        </p:txBody>
      </p:sp>
    </p:spTree>
    <p:extLst>
      <p:ext uri="{BB962C8B-B14F-4D97-AF65-F5344CB8AC3E}">
        <p14:creationId xmlns:p14="http://schemas.microsoft.com/office/powerpoint/2010/main" val="3915855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err="1"/>
              <a:t>Nunit</a:t>
            </a:r>
            <a:r>
              <a:rPr lang="en-US" dirty="0"/>
              <a:t> Sample Code</a:t>
            </a:r>
            <a:br>
              <a:rPr lang="en-US" dirty="0"/>
            </a:br>
            <a:endParaRPr lang="en-US" dirty="0"/>
          </a:p>
        </p:txBody>
      </p:sp>
      <p:pic>
        <p:nvPicPr>
          <p:cNvPr id="5" name="Picture 4"/>
          <p:cNvPicPr>
            <a:picLocks noChangeAspect="1"/>
          </p:cNvPicPr>
          <p:nvPr/>
        </p:nvPicPr>
        <p:blipFill>
          <a:blip r:embed="rId3"/>
          <a:stretch>
            <a:fillRect/>
          </a:stretch>
        </p:blipFill>
        <p:spPr>
          <a:xfrm>
            <a:off x="915498" y="883655"/>
            <a:ext cx="10492529" cy="5002795"/>
          </a:xfrm>
          <a:prstGeom prst="rect">
            <a:avLst/>
          </a:prstGeom>
        </p:spPr>
      </p:pic>
    </p:spTree>
    <p:extLst>
      <p:ext uri="{BB962C8B-B14F-4D97-AF65-F5344CB8AC3E}">
        <p14:creationId xmlns:p14="http://schemas.microsoft.com/office/powerpoint/2010/main" val="263138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11901" y="1821678"/>
            <a:ext cx="10515600" cy="538696"/>
          </a:xfrm>
        </p:spPr>
        <p:txBody>
          <a:bodyPr/>
          <a:lstStyle/>
          <a:p>
            <a:r>
              <a:rPr lang="en-US" sz="7200" dirty="0"/>
              <a:t>Set Up </a:t>
            </a:r>
            <a:br>
              <a:rPr lang="en-US" sz="7200" dirty="0"/>
            </a:br>
            <a:r>
              <a:rPr lang="en-US" sz="7200" dirty="0"/>
              <a:t>Environment</a:t>
            </a:r>
            <a:br>
              <a:rPr lang="en-US" sz="7200" dirty="0"/>
            </a:br>
            <a:br>
              <a:rPr lang="en-US" sz="7200" dirty="0"/>
            </a:br>
            <a:br>
              <a:rPr lang="en-US" sz="7200" dirty="0"/>
            </a:br>
            <a:endParaRPr lang="en-US" sz="7200" dirty="0"/>
          </a:p>
        </p:txBody>
      </p:sp>
    </p:spTree>
    <p:extLst>
      <p:ext uri="{BB962C8B-B14F-4D97-AF65-F5344CB8AC3E}">
        <p14:creationId xmlns:p14="http://schemas.microsoft.com/office/powerpoint/2010/main" val="1393276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nl-NL" dirty="0"/>
              <a:t>Prerequisites</a:t>
            </a:r>
            <a:endParaRPr lang="en-US" dirty="0"/>
          </a:p>
        </p:txBody>
      </p:sp>
      <p:sp>
        <p:nvSpPr>
          <p:cNvPr id="2" name="Rectangle 1"/>
          <p:cNvSpPr/>
          <p:nvPr/>
        </p:nvSpPr>
        <p:spPr>
          <a:xfrm>
            <a:off x="6581772" y="5992392"/>
            <a:ext cx="5532284" cy="369332"/>
          </a:xfrm>
          <a:prstGeom prst="rect">
            <a:avLst/>
          </a:prstGeom>
        </p:spPr>
        <p:txBody>
          <a:bodyPr wrap="none">
            <a:spAutoFit/>
          </a:bodyPr>
          <a:lstStyle/>
          <a:p>
            <a:r>
              <a:rPr lang="en-US" dirty="0">
                <a:latin typeface="Arial" panose="020B0604020202020204" pitchFamily="34" charset="0"/>
                <a:cs typeface="Arial" panose="020B0604020202020204" pitchFamily="34" charset="0"/>
                <a:hlinkClick r:id="rId3"/>
              </a:rPr>
              <a:t>https://code.visualstudio.com/docs/languages/dotnet</a:t>
            </a:r>
            <a:endParaRPr lang="en-US" dirty="0">
              <a:latin typeface="Arial" panose="020B0604020202020204" pitchFamily="34" charset="0"/>
              <a:cs typeface="Arial" panose="020B0604020202020204" pitchFamily="34" charset="0"/>
            </a:endParaRPr>
          </a:p>
        </p:txBody>
      </p:sp>
      <p:sp>
        <p:nvSpPr>
          <p:cNvPr id="5" name="Rectangle 4"/>
          <p:cNvSpPr/>
          <p:nvPr/>
        </p:nvSpPr>
        <p:spPr>
          <a:xfrm>
            <a:off x="1076322" y="820317"/>
            <a:ext cx="7359707" cy="1477328"/>
          </a:xfrm>
          <a:prstGeom prst="rect">
            <a:avLst/>
          </a:prstGeom>
        </p:spPr>
        <p:txBody>
          <a:bodyPr wrap="non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Install Visual Code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Install </a:t>
            </a:r>
            <a:r>
              <a:rPr lang="en-US" dirty="0" err="1">
                <a:latin typeface="Arial" panose="020B0604020202020204" pitchFamily="34" charset="0"/>
                <a:cs typeface="Arial" panose="020B0604020202020204" pitchFamily="34" charset="0"/>
              </a:rPr>
              <a:t>dotnet</a:t>
            </a:r>
            <a:r>
              <a:rPr lang="en-US" dirty="0">
                <a:latin typeface="Arial" panose="020B0604020202020204" pitchFamily="34" charset="0"/>
                <a:cs typeface="Arial" panose="020B0604020202020204" pitchFamily="34" charset="0"/>
              </a:rPr>
              <a:t> SDK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Setup Visual Code for </a:t>
            </a:r>
            <a:r>
              <a:rPr lang="en-US" dirty="0" err="1">
                <a:latin typeface="Arial" panose="020B0604020202020204" pitchFamily="34" charset="0"/>
                <a:cs typeface="Arial" panose="020B0604020202020204" pitchFamily="34" charset="0"/>
              </a:rPr>
              <a:t>.Net</a:t>
            </a:r>
            <a:r>
              <a:rPr lang="en-US" dirty="0">
                <a:latin typeface="Arial" panose="020B0604020202020204" pitchFamily="34" charset="0"/>
                <a:cs typeface="Arial" panose="020B0604020202020204" pitchFamily="34" charset="0"/>
              </a:rPr>
              <a:t> Development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Install Selenium and Selenium Support Library from </a:t>
            </a:r>
            <a:r>
              <a:rPr lang="en-US" dirty="0" err="1">
                <a:latin typeface="Arial" panose="020B0604020202020204" pitchFamily="34" charset="0"/>
                <a:cs typeface="Arial" panose="020B0604020202020204" pitchFamily="34" charset="0"/>
              </a:rPr>
              <a:t>Nuget</a:t>
            </a:r>
            <a:r>
              <a:rPr lang="en-US" dirty="0">
                <a:latin typeface="Arial" panose="020B0604020202020204" pitchFamily="34" charset="0"/>
                <a:cs typeface="Arial" panose="020B0604020202020204" pitchFamily="34" charset="0"/>
              </a:rPr>
              <a:t> package</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965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Create </a:t>
            </a:r>
            <a:r>
              <a:rPr lang="en-US" dirty="0" err="1"/>
              <a:t>nunit</a:t>
            </a:r>
            <a:r>
              <a:rPr lang="en-US" dirty="0"/>
              <a:t> test project</a:t>
            </a:r>
          </a:p>
        </p:txBody>
      </p:sp>
      <p:sp>
        <p:nvSpPr>
          <p:cNvPr id="2" name="Rectangle 1"/>
          <p:cNvSpPr/>
          <p:nvPr/>
        </p:nvSpPr>
        <p:spPr>
          <a:xfrm>
            <a:off x="923922" y="560282"/>
            <a:ext cx="5211683" cy="646331"/>
          </a:xfrm>
          <a:prstGeom prst="rect">
            <a:avLst/>
          </a:prstGeom>
        </p:spPr>
        <p:txBody>
          <a:bodyPr wrap="none">
            <a:spAutoFit/>
          </a:bodyPr>
          <a:lstStyle/>
          <a:p>
            <a:r>
              <a:rPr lang="en-US" dirty="0"/>
              <a:t>Execute following command in Terminal Window:</a:t>
            </a:r>
            <a:br>
              <a:rPr lang="en-US" dirty="0"/>
            </a:br>
            <a:r>
              <a:rPr lang="en-US" b="1" dirty="0" err="1"/>
              <a:t>dotnet</a:t>
            </a:r>
            <a:r>
              <a:rPr lang="en-US" b="1" dirty="0"/>
              <a:t> new </a:t>
            </a:r>
            <a:r>
              <a:rPr lang="en-US" b="1" dirty="0" err="1"/>
              <a:t>nunit</a:t>
            </a:r>
            <a:r>
              <a:rPr lang="en-US" b="1" dirty="0"/>
              <a:t> -o </a:t>
            </a:r>
            <a:r>
              <a:rPr lang="en-US" b="1" dirty="0" err="1"/>
              <a:t>DemoNunitFW</a:t>
            </a:r>
            <a:endParaRPr lang="en-US"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1365EDF-5ABD-7171-A80E-00816CD07A43}"/>
              </a:ext>
            </a:extLst>
          </p:cNvPr>
          <p:cNvPicPr>
            <a:picLocks noChangeAspect="1"/>
          </p:cNvPicPr>
          <p:nvPr/>
        </p:nvPicPr>
        <p:blipFill>
          <a:blip r:embed="rId3"/>
          <a:stretch>
            <a:fillRect/>
          </a:stretch>
        </p:blipFill>
        <p:spPr>
          <a:xfrm>
            <a:off x="1365662" y="1348880"/>
            <a:ext cx="9220221" cy="4655013"/>
          </a:xfrm>
          <a:prstGeom prst="rect">
            <a:avLst/>
          </a:prstGeom>
        </p:spPr>
      </p:pic>
    </p:spTree>
    <p:extLst>
      <p:ext uri="{BB962C8B-B14F-4D97-AF65-F5344CB8AC3E}">
        <p14:creationId xmlns:p14="http://schemas.microsoft.com/office/powerpoint/2010/main" val="2486470862"/>
      </p:ext>
    </p:extLst>
  </p:cSld>
  <p:clrMapOvr>
    <a:masterClrMapping/>
  </p:clrMapOvr>
</p:sld>
</file>

<file path=ppt/theme/theme1.xml><?xml version="1.0" encoding="utf-8"?>
<a:theme xmlns:a="http://schemas.openxmlformats.org/drawingml/2006/main" name="HNVN_TR_coursecode_CourseName_Presentation">
  <a:themeElements>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F39A2E5-4B0D-F24D-B7DB-A2301A788F2B}" vid="{43B8FCC5-05D1-1645-A906-3A73D6C18B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66BF0BCDCA9B41BBFC76AD9C46C30E" ma:contentTypeVersion="12" ma:contentTypeDescription="Create a new document." ma:contentTypeScope="" ma:versionID="d0765c8f016296d20fc6cb9218766b77">
  <xsd:schema xmlns:xsd="http://www.w3.org/2001/XMLSchema" xmlns:xs="http://www.w3.org/2001/XMLSchema" xmlns:p="http://schemas.microsoft.com/office/2006/metadata/properties" xmlns:ns2="4e94da67-9547-4388-9b05-edeadf279a99" xmlns:ns3="63b28297-ddb5-4c90-8cbd-95d7c0d1c988" targetNamespace="http://schemas.microsoft.com/office/2006/metadata/properties" ma:root="true" ma:fieldsID="b9158df823e2a45e985c5b966ea49201" ns2:_="" ns3:_="">
    <xsd:import namespace="4e94da67-9547-4388-9b05-edeadf279a99"/>
    <xsd:import namespace="63b28297-ddb5-4c90-8cbd-95d7c0d1c98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94da67-9547-4388-9b05-edeadf279a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3b28297-ddb5-4c90-8cbd-95d7c0d1c98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792B5E-599F-404E-BDB6-B5668146DE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94da67-9547-4388-9b05-edeadf279a99"/>
    <ds:schemaRef ds:uri="63b28297-ddb5-4c90-8cbd-95d7c0d1c9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3.xml><?xml version="1.0" encoding="utf-8"?>
<ds:datastoreItem xmlns:ds="http://schemas.openxmlformats.org/officeDocument/2006/customXml" ds:itemID="{A66C3307-F054-4959-9144-4D96D0E24931}">
  <ds:schemaRefs>
    <ds:schemaRef ds:uri="http://www.w3.org/XML/1998/namespace"/>
    <ds:schemaRef ds:uri="http://purl.org/dc/terms/"/>
    <ds:schemaRef ds:uri="4e94da67-9547-4388-9b05-edeadf279a99"/>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63b28297-ddb5-4c90-8cbd-95d7c0d1c98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HNVN_TR_coursecode_CourseName_Presentation</Template>
  <TotalTime>5728</TotalTime>
  <Words>1338</Words>
  <Application>Microsoft Office PowerPoint</Application>
  <PresentationFormat>Widescreen</PresentationFormat>
  <Paragraphs>170</Paragraphs>
  <Slides>46</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LucidaGrande</vt:lpstr>
      <vt:lpstr>Wingdings</vt:lpstr>
      <vt:lpstr>HNVN_TR_coursecode_CourseName_Presentation</vt:lpstr>
      <vt:lpstr>Selenium with Nunit</vt:lpstr>
      <vt:lpstr>Agenda</vt:lpstr>
      <vt:lpstr>Nunit  Introduction  </vt:lpstr>
      <vt:lpstr>What is Nunit ? </vt:lpstr>
      <vt:lpstr>Advantages Of NUnit Testing For Selenium</vt:lpstr>
      <vt:lpstr>Nunit Sample Code </vt:lpstr>
      <vt:lpstr>Set Up  Environment   </vt:lpstr>
      <vt:lpstr>Prerequisites</vt:lpstr>
      <vt:lpstr>Create nunit test project</vt:lpstr>
      <vt:lpstr>Create nunit test class</vt:lpstr>
      <vt:lpstr>Execute test</vt:lpstr>
      <vt:lpstr>Writing and Organization Test  </vt:lpstr>
      <vt:lpstr>Nunit Annotations</vt:lpstr>
      <vt:lpstr>Nunit Annotations </vt:lpstr>
      <vt:lpstr>Test Structure</vt:lpstr>
      <vt:lpstr>Test </vt:lpstr>
      <vt:lpstr>Test Case </vt:lpstr>
      <vt:lpstr>Test Fixture </vt:lpstr>
      <vt:lpstr>Category </vt:lpstr>
      <vt:lpstr>Ignore </vt:lpstr>
      <vt:lpstr>Using Hooks</vt:lpstr>
      <vt:lpstr>Setup/Teardown before each tests start/complete </vt:lpstr>
      <vt:lpstr>Setup/Teardown before/after all tests in Test Class start/complete </vt:lpstr>
      <vt:lpstr>Global Hooks – Base Test</vt:lpstr>
      <vt:lpstr>Global Hooks – Setup/TearDown before/after all Tests in project start / complete</vt:lpstr>
      <vt:lpstr>Assetions</vt:lpstr>
      <vt:lpstr>Assertions</vt:lpstr>
      <vt:lpstr>Assertions - Constraint Model (Assert.That)</vt:lpstr>
      <vt:lpstr>Assertions - Classic Model</vt:lpstr>
      <vt:lpstr>Page Object Model</vt:lpstr>
      <vt:lpstr>Page Object Design Pattern</vt:lpstr>
      <vt:lpstr>Use POM:</vt:lpstr>
      <vt:lpstr>Base Page</vt:lpstr>
      <vt:lpstr>Home Page and Login Page</vt:lpstr>
      <vt:lpstr>Practices</vt:lpstr>
      <vt:lpstr>Test Case</vt:lpstr>
      <vt:lpstr>Base Page</vt:lpstr>
      <vt:lpstr>Home Page and Login Page</vt:lpstr>
      <vt:lpstr>Test Case – Create Base Test</vt:lpstr>
      <vt:lpstr>Test Case Implement</vt:lpstr>
      <vt:lpstr>Report</vt:lpstr>
      <vt:lpstr>Report – Dashboard</vt:lpstr>
      <vt:lpstr>PowerPoint Presentation</vt:lpstr>
      <vt:lpstr>Homework</vt:lpstr>
      <vt:lpstr>Homework</vt:lpstr>
      <vt:lpstr>THANK YOU </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Pham Binh Trong</dc:creator>
  <cp:lastModifiedBy>Tien Nguyen Anh</cp:lastModifiedBy>
  <cp:revision>553</cp:revision>
  <dcterms:created xsi:type="dcterms:W3CDTF">2020-04-13T10:42:04Z</dcterms:created>
  <dcterms:modified xsi:type="dcterms:W3CDTF">2024-04-25T04:20:16Z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0x0101000866BF0BCDCA9B41BBFC76AD9C46C30E</vt:lpwstr>
  </property>
  <property fmtid="{D5CDD505-2E9C-101B-9397-08002B2CF9AE}" pid="3" name="Order">
    <vt:r8>2154200</vt:r8>
  </property>
  <property fmtid="{D5CDD505-2E9C-101B-9397-08002B2CF9AE}" pid="4" name="_SourceUrl">
    <vt:lpwstr/>
  </property>
  <property fmtid="{D5CDD505-2E9C-101B-9397-08002B2CF9AE}" pid="5" name="ComplianceAssetId">
    <vt:lpwstr/>
  </property>
</Properties>
</file>